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791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2F73B2D-F968-4F61-A583-C98E3E79255E}">
          <p14:sldIdLst/>
        </p14:section>
        <p14:section name="タイトルなしのセクション" id="{C26357EA-D62A-4329-BC08-2C17E86A6385}">
          <p14:sldIdLst>
            <p14:sldId id="7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9190C86-CD0E-1889-7E57-016094A81055}" name="小林 慎太郎" initials="小林" userId="小林 慎太郎" providerId="None"/>
  <p188:author id="{4E3FE3A0-B798-A98C-57E9-439191BAAABD}" name="村中　聡" initials="村中　聡" userId="S::satoru_muranaka180@maffnet.onmicrosoft.com::81913aef-4896-444c-94b5-fca574181cb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000"/>
    <a:srgbClr val="00418C"/>
    <a:srgbClr val="DAB000"/>
    <a:srgbClr val="FF6699"/>
    <a:srgbClr val="FF4382"/>
    <a:srgbClr val="A0D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26" autoAdjust="0"/>
    <p:restoredTop sz="95145" autoAdjust="0"/>
  </p:normalViewPr>
  <p:slideViewPr>
    <p:cSldViewPr snapToGrid="0">
      <p:cViewPr varScale="1">
        <p:scale>
          <a:sx n="71" d="100"/>
          <a:sy n="71" d="100"/>
        </p:scale>
        <p:origin x="2856" y="9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B8A2F-0C4F-44FA-BBC9-2C4A74314A39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015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E5152-6153-4DFB-ABD6-2602338B5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56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05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97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35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90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4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21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87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36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28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37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EE22-2909-4271-B117-2D9687ABF77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47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EE22-2909-4271-B117-2D9687ABF77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EE5DE-2BC3-43EA-B4B9-525BD0907C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01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FF1FD1-C1A6-4633-9304-442D2388A7FD}"/>
              </a:ext>
            </a:extLst>
          </p:cNvPr>
          <p:cNvSpPr txBox="1"/>
          <p:nvPr/>
        </p:nvSpPr>
        <p:spPr>
          <a:xfrm>
            <a:off x="498065" y="577557"/>
            <a:ext cx="6499159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b="1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Methane emission reduction technology by the combination of biogas effluent application and multiple drainage in a rice paddy</a:t>
            </a:r>
            <a:endParaRPr kumimoji="1" lang="ja-JP" altLang="en-US" b="1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57A7CA1-C443-4B6B-ACEF-EF0F18637746}"/>
              </a:ext>
            </a:extLst>
          </p:cNvPr>
          <p:cNvSpPr txBox="1"/>
          <p:nvPr/>
        </p:nvSpPr>
        <p:spPr>
          <a:xfrm>
            <a:off x="591671" y="2228933"/>
            <a:ext cx="6420067" cy="682879"/>
          </a:xfrm>
          <a:prstGeom prst="rect">
            <a:avLst/>
          </a:prstGeom>
          <a:noFill/>
          <a:ln>
            <a:solidFill>
              <a:srgbClr val="00418C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The</a:t>
            </a:r>
            <a:r>
              <a:rPr lang="ja-JP" altLang="en-US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technology</a:t>
            </a:r>
            <a:r>
              <a:rPr lang="ja-JP" altLang="en-US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which combing biogas effluent application and </a:t>
            </a:r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multiple drainage 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could reduce methane (CH</a:t>
            </a:r>
            <a:r>
              <a:rPr lang="en-US" altLang="ja-JP" sz="1100" baseline="-250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4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) emission from rice paddy fields without yield loss, as compared to the local conventional practice.</a:t>
            </a:r>
            <a:endParaRPr lang="ja-JP" altLang="en-US" sz="1100" dirty="0"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54A66ACB-4F2D-1935-61A4-DD05BB0131AD}"/>
              </a:ext>
            </a:extLst>
          </p:cNvPr>
          <p:cNvGrpSpPr/>
          <p:nvPr/>
        </p:nvGrpSpPr>
        <p:grpSpPr>
          <a:xfrm>
            <a:off x="-937" y="1465431"/>
            <a:ext cx="7560612" cy="111406"/>
            <a:chOff x="-937" y="1115809"/>
            <a:chExt cx="7560612" cy="111406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81581439-3856-4931-9978-F35EF5F1CFE1}"/>
                </a:ext>
              </a:extLst>
            </p:cNvPr>
            <p:cNvSpPr/>
            <p:nvPr/>
          </p:nvSpPr>
          <p:spPr>
            <a:xfrm>
              <a:off x="-936" y="1115809"/>
              <a:ext cx="7560611" cy="45719"/>
            </a:xfrm>
            <a:prstGeom prst="rect">
              <a:avLst/>
            </a:prstGeom>
            <a:solidFill>
              <a:srgbClr val="0041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78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D6968266-9F7C-4CFF-9EB1-F8C80D0595E6}"/>
                </a:ext>
              </a:extLst>
            </p:cNvPr>
            <p:cNvSpPr/>
            <p:nvPr/>
          </p:nvSpPr>
          <p:spPr>
            <a:xfrm>
              <a:off x="-937" y="1150354"/>
              <a:ext cx="7560611" cy="76861"/>
            </a:xfrm>
            <a:prstGeom prst="rect">
              <a:avLst/>
            </a:prstGeom>
            <a:solidFill>
              <a:srgbClr val="A0D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78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E5FE761F-A1CE-4BA2-B226-77FF0F0CFF90}"/>
              </a:ext>
            </a:extLst>
          </p:cNvPr>
          <p:cNvSpPr/>
          <p:nvPr/>
        </p:nvSpPr>
        <p:spPr>
          <a:xfrm>
            <a:off x="544778" y="320553"/>
            <a:ext cx="5261662" cy="185791"/>
          </a:xfrm>
          <a:prstGeom prst="roundRect">
            <a:avLst>
              <a:gd name="adj" fmla="val 0"/>
            </a:avLst>
          </a:prstGeom>
          <a:solidFill>
            <a:srgbClr val="004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dirty="0">
                <a:solidFill>
                  <a:schemeClr val="bg1"/>
                </a:solidFill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Agriculture, Forestry and Fisheries Technology Catalog for the Asia-Monsoon region</a:t>
            </a:r>
            <a:endParaRPr kumimoji="1" lang="ja-JP" altLang="en-US" sz="1050" dirty="0">
              <a:solidFill>
                <a:schemeClr val="bg1"/>
              </a:solidFill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CC45E8-4FBD-7256-B99B-2DA98F35DD0B}"/>
              </a:ext>
            </a:extLst>
          </p:cNvPr>
          <p:cNvSpPr txBox="1"/>
          <p:nvPr/>
        </p:nvSpPr>
        <p:spPr>
          <a:xfrm>
            <a:off x="7625975" y="2633126"/>
            <a:ext cx="4301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本文のフォントは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11p</a:t>
            </a: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行間は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1.2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倍で固定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字間は標準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両端揃え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50D448C-473A-EACD-97F0-080E38B656F2}"/>
              </a:ext>
            </a:extLst>
          </p:cNvPr>
          <p:cNvSpPr txBox="1"/>
          <p:nvPr/>
        </p:nvSpPr>
        <p:spPr>
          <a:xfrm>
            <a:off x="7559675" y="8305594"/>
            <a:ext cx="2241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詳細情報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URL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と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QR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コードを併記。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QR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コードは次で生成可。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https://m.qrqrq.com/</a:t>
            </a: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位置は図表に合わせて左右どちらに寄せても良い。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617D777-7223-8513-BF31-0420F552E123}"/>
              </a:ext>
            </a:extLst>
          </p:cNvPr>
          <p:cNvSpPr txBox="1"/>
          <p:nvPr/>
        </p:nvSpPr>
        <p:spPr>
          <a:xfrm>
            <a:off x="7690659" y="4059674"/>
            <a:ext cx="34596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本文のフォントは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11p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「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Segoe UI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」を使用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行間は</a:t>
            </a:r>
            <a:r>
              <a:rPr kumimoji="1" lang="en-US" altLang="ja-JP" sz="1400" dirty="0">
                <a:latin typeface="Segoe UI" panose="020B0502040204020203" pitchFamily="34" charset="0"/>
                <a:cs typeface="Segoe UI" panose="020B0502040204020203" pitchFamily="34" charset="0"/>
              </a:rPr>
              <a:t>1.2</a:t>
            </a:r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倍で固定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字間は標準</a:t>
            </a:r>
            <a:endParaRPr kumimoji="1" lang="en-US" altLang="ja-JP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ja-JP" alt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両端揃え</a:t>
            </a:r>
          </a:p>
        </p:txBody>
      </p:sp>
      <p:sp>
        <p:nvSpPr>
          <p:cNvPr id="36" name="矢印: 五方向 35">
            <a:extLst>
              <a:ext uri="{FF2B5EF4-FFF2-40B4-BE49-F238E27FC236}">
                <a16:creationId xmlns:a16="http://schemas.microsoft.com/office/drawing/2014/main" id="{E6FC726A-4D3C-4546-A994-8C24C4EC187D}"/>
              </a:ext>
            </a:extLst>
          </p:cNvPr>
          <p:cNvSpPr/>
          <p:nvPr/>
        </p:nvSpPr>
        <p:spPr>
          <a:xfrm>
            <a:off x="581626" y="1624754"/>
            <a:ext cx="1080000" cy="288000"/>
          </a:xfrm>
          <a:prstGeom prst="homePlate">
            <a:avLst>
              <a:gd name="adj" fmla="val 3354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Production</a:t>
            </a:r>
            <a:endParaRPr kumimoji="1" lang="ja-JP" altLang="en-US" sz="900" dirty="0">
              <a:latin typeface="Segoe UI" panose="020B0502040204020203" pitchFamily="34" charset="0"/>
              <a:ea typeface="Meiryo" panose="020B0604030504040204" pitchFamily="34" charset="-128"/>
              <a:cs typeface="Segoe UI" panose="020B0502040204020203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7979591-01C8-4CC7-BF69-B87D019CF3F8}"/>
              </a:ext>
            </a:extLst>
          </p:cNvPr>
          <p:cNvSpPr txBox="1"/>
          <p:nvPr/>
        </p:nvSpPr>
        <p:spPr>
          <a:xfrm>
            <a:off x="2860479" y="1609028"/>
            <a:ext cx="1830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Item: </a:t>
            </a:r>
            <a:r>
              <a:rPr kumimoji="1" lang="en-US" altLang="ja-JP" sz="1400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Paddy rice</a:t>
            </a:r>
            <a:endParaRPr kumimoji="1" lang="ja-JP" altLang="en-US" sz="14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9" name="矢印: 五方向 38">
            <a:extLst>
              <a:ext uri="{FF2B5EF4-FFF2-40B4-BE49-F238E27FC236}">
                <a16:creationId xmlns:a16="http://schemas.microsoft.com/office/drawing/2014/main" id="{41385CE9-1685-4E45-8DD4-B5438469974B}"/>
              </a:ext>
            </a:extLst>
          </p:cNvPr>
          <p:cNvSpPr/>
          <p:nvPr/>
        </p:nvSpPr>
        <p:spPr>
          <a:xfrm>
            <a:off x="1683244" y="1624069"/>
            <a:ext cx="1224000" cy="288000"/>
          </a:xfrm>
          <a:prstGeom prst="homePlate">
            <a:avLst>
              <a:gd name="adj" fmla="val 3354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Demonstration</a:t>
            </a:r>
            <a:endParaRPr kumimoji="1" lang="ja-JP" altLang="en-US" sz="1100" dirty="0">
              <a:latin typeface="Segoe UI" panose="020B0502040204020203" pitchFamily="34" charset="0"/>
              <a:ea typeface="Meiryo" panose="020B0604030504040204" pitchFamily="34" charset="-128"/>
              <a:cs typeface="Segoe UI" panose="020B0502040204020203" pitchFamily="34" charset="0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E2996E77-F822-4EF0-B763-721E94897655}"/>
              </a:ext>
            </a:extLst>
          </p:cNvPr>
          <p:cNvGrpSpPr/>
          <p:nvPr/>
        </p:nvGrpSpPr>
        <p:grpSpPr>
          <a:xfrm>
            <a:off x="552088" y="5739488"/>
            <a:ext cx="3159487" cy="3033234"/>
            <a:chOff x="552088" y="5566031"/>
            <a:chExt cx="3159487" cy="3033234"/>
          </a:xfrm>
        </p:grpSpPr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6D8E443D-2291-4770-B5ED-65B04DC25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1626" y="5870505"/>
              <a:ext cx="3012835" cy="1988131"/>
            </a:xfrm>
            <a:prstGeom prst="rect">
              <a:avLst/>
            </a:prstGeom>
          </p:spPr>
        </p:pic>
        <p:sp>
          <p:nvSpPr>
            <p:cNvPr id="42" name="テキスト ボックス 26">
              <a:extLst>
                <a:ext uri="{FF2B5EF4-FFF2-40B4-BE49-F238E27FC236}">
                  <a16:creationId xmlns:a16="http://schemas.microsoft.com/office/drawing/2014/main" id="{EE51D1D1-22ED-4A45-9E85-1A3A838C61C8}"/>
                </a:ext>
              </a:extLst>
            </p:cNvPr>
            <p:cNvSpPr txBox="1"/>
            <p:nvPr/>
          </p:nvSpPr>
          <p:spPr>
            <a:xfrm>
              <a:off x="552088" y="8045267"/>
              <a:ext cx="3042374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just"/>
              <a:r>
                <a:rPr kumimoji="1" lang="en-US" altLang="ja-JP" sz="1000" dirty="0"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Fig.1. The technology proposed to </a:t>
              </a:r>
              <a:r>
                <a:rPr lang="en-US" altLang="ja-JP" sz="1000" spc="70" dirty="0"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reduce CH</a:t>
              </a:r>
              <a:r>
                <a:rPr lang="en-US" altLang="ja-JP" sz="1000" spc="70" baseline="-25000" dirty="0"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4</a:t>
              </a:r>
              <a:r>
                <a:rPr lang="en-US" altLang="ja-JP" sz="1000" spc="70" dirty="0"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 emission from rice paddy fields without yield loss.</a:t>
              </a:r>
              <a:endParaRPr kumimoji="1" lang="ja-JP" altLang="en-US" sz="10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</p:txBody>
        </p:sp>
        <p:sp>
          <p:nvSpPr>
            <p:cNvPr id="43" name="テキスト ボックス 51">
              <a:extLst>
                <a:ext uri="{FF2B5EF4-FFF2-40B4-BE49-F238E27FC236}">
                  <a16:creationId xmlns:a16="http://schemas.microsoft.com/office/drawing/2014/main" id="{4C4641CB-7295-4C0D-8D62-CBC872414B69}"/>
                </a:ext>
              </a:extLst>
            </p:cNvPr>
            <p:cNvSpPr txBox="1">
              <a:spLocks noChangeAspect="1"/>
            </p:cNvSpPr>
            <p:nvPr/>
          </p:nvSpPr>
          <p:spPr>
            <a:xfrm rot="762578">
              <a:off x="1752363" y="7522257"/>
              <a:ext cx="1959212" cy="207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>
                  <a:solidFill>
                    <a:schemeClr val="bg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Biogas digester</a:t>
              </a:r>
              <a:endParaRPr kumimoji="1" lang="ja-JP" altLang="en-US" sz="700" dirty="0">
                <a:solidFill>
                  <a:schemeClr val="bg1"/>
                </a:solidFill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</p:txBody>
        </p:sp>
        <p:sp>
          <p:nvSpPr>
            <p:cNvPr id="44" name="テキスト ボックス 10">
              <a:extLst>
                <a:ext uri="{FF2B5EF4-FFF2-40B4-BE49-F238E27FC236}">
                  <a16:creationId xmlns:a16="http://schemas.microsoft.com/office/drawing/2014/main" id="{6200CE76-226B-4F16-B0F9-C9CA7A0C30DD}"/>
                </a:ext>
              </a:extLst>
            </p:cNvPr>
            <p:cNvSpPr txBox="1"/>
            <p:nvPr/>
          </p:nvSpPr>
          <p:spPr>
            <a:xfrm>
              <a:off x="687919" y="5566031"/>
              <a:ext cx="1305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Conventional</a:t>
              </a:r>
              <a:endPara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" name="テキスト ボックス 43">
              <a:extLst>
                <a:ext uri="{FF2B5EF4-FFF2-40B4-BE49-F238E27FC236}">
                  <a16:creationId xmlns:a16="http://schemas.microsoft.com/office/drawing/2014/main" id="{9FFFC610-2D98-439C-A6D7-95E5F484FBFE}"/>
                </a:ext>
              </a:extLst>
            </p:cNvPr>
            <p:cNvSpPr txBox="1"/>
            <p:nvPr/>
          </p:nvSpPr>
          <p:spPr>
            <a:xfrm>
              <a:off x="2377722" y="5566031"/>
              <a:ext cx="9822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Proposed</a:t>
              </a:r>
              <a:endPara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1C781302-FDD5-4496-9787-8DFD979DA764}"/>
              </a:ext>
            </a:extLst>
          </p:cNvPr>
          <p:cNvGrpSpPr/>
          <p:nvPr/>
        </p:nvGrpSpPr>
        <p:grpSpPr>
          <a:xfrm>
            <a:off x="3815394" y="5461452"/>
            <a:ext cx="3407533" cy="3120867"/>
            <a:chOff x="3815394" y="5610723"/>
            <a:chExt cx="3407533" cy="3120867"/>
          </a:xfrm>
        </p:grpSpPr>
        <p:sp>
          <p:nvSpPr>
            <p:cNvPr id="117" name="正方形/長方形 72">
              <a:extLst>
                <a:ext uri="{FF2B5EF4-FFF2-40B4-BE49-F238E27FC236}">
                  <a16:creationId xmlns:a16="http://schemas.microsoft.com/office/drawing/2014/main" id="{48D7790B-404D-6547-A2A3-C3C20B63378E}"/>
                </a:ext>
              </a:extLst>
            </p:cNvPr>
            <p:cNvSpPr/>
            <p:nvPr/>
          </p:nvSpPr>
          <p:spPr>
            <a:xfrm>
              <a:off x="3881072" y="8070565"/>
              <a:ext cx="3126515" cy="66102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4711" rIns="63141" rtlCol="0" anchor="t"/>
            <a:lstStyle/>
            <a:p>
              <a:pPr algn="just"/>
              <a:r>
                <a:rPr kumimoji="1" lang="en-US" altLang="ja-JP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Fig.2. Comparison between the proposed combination technology</a:t>
              </a:r>
              <a:r>
                <a:rPr kumimoji="1" lang="ja-JP" altLang="en-US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 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and conventional practice.</a:t>
              </a:r>
            </a:p>
            <a:p>
              <a:pPr algn="just"/>
              <a:r>
                <a:rPr kumimoji="1" lang="en-US" altLang="ja-JP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GWP: CO</a:t>
              </a:r>
              <a:r>
                <a:rPr kumimoji="1" lang="en-US" altLang="ja-JP" sz="1000" baseline="-25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2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-equivalent of combined CH</a:t>
              </a:r>
              <a:r>
                <a:rPr kumimoji="1" lang="en-US" altLang="ja-JP" sz="1000" baseline="-25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4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 and N</a:t>
              </a:r>
              <a:r>
                <a:rPr kumimoji="1" lang="en-US" altLang="ja-JP" sz="1000" baseline="-25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2</a:t>
              </a:r>
              <a:r>
                <a:rPr kumimoji="1" lang="en-US" altLang="ja-JP" sz="1000" dirty="0">
                  <a:solidFill>
                    <a:schemeClr val="tx1"/>
                  </a:solidFill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O emissions</a:t>
              </a:r>
              <a:endParaRPr lang="en-US" altLang="ja-JP" sz="1000" dirty="0">
                <a:solidFill>
                  <a:schemeClr val="tx1"/>
                </a:solidFill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</p:txBody>
        </p:sp>
        <p:pic>
          <p:nvPicPr>
            <p:cNvPr id="46" name="図 45" descr="技術別の効果の比較">
              <a:extLst>
                <a:ext uri="{FF2B5EF4-FFF2-40B4-BE49-F238E27FC236}">
                  <a16:creationId xmlns:a16="http://schemas.microsoft.com/office/drawing/2014/main" id="{18704B68-22EF-4665-8F8B-27574D5DCC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6491" y="6026962"/>
              <a:ext cx="3236436" cy="2152838"/>
            </a:xfrm>
            <a:prstGeom prst="rect">
              <a:avLst/>
            </a:prstGeom>
          </p:spPr>
        </p:pic>
        <p:sp>
          <p:nvSpPr>
            <p:cNvPr id="47" name="テキスト ボックス 63">
              <a:extLst>
                <a:ext uri="{FF2B5EF4-FFF2-40B4-BE49-F238E27FC236}">
                  <a16:creationId xmlns:a16="http://schemas.microsoft.com/office/drawing/2014/main" id="{AF44CA08-1A39-482F-89C8-4019DF272FB9}"/>
                </a:ext>
              </a:extLst>
            </p:cNvPr>
            <p:cNvSpPr txBox="1"/>
            <p:nvPr/>
          </p:nvSpPr>
          <p:spPr>
            <a:xfrm rot="16200000">
              <a:off x="2796926" y="6629191"/>
              <a:ext cx="22831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Arial Nova" panose="020B0504020202020204" pitchFamily="34" charset="0"/>
                  <a:ea typeface="BIZ UDPゴシック" panose="020B0400000000000000" pitchFamily="50" charset="-128"/>
                </a:rPr>
                <a:t>Ratio to conventional practice (</a:t>
              </a:r>
              <a:r>
                <a:rPr kumimoji="1" lang="ja-JP" altLang="en-US" sz="1000" dirty="0">
                  <a:latin typeface="Arial Nova" panose="020B0504020202020204" pitchFamily="34" charset="0"/>
                  <a:ea typeface="BIZ UDPゴシック" panose="020B0400000000000000" pitchFamily="50" charset="-128"/>
                </a:rPr>
                <a:t>％）</a:t>
              </a:r>
            </a:p>
          </p:txBody>
        </p: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95ABAE0-528F-4720-B023-59C2083C54CA}"/>
              </a:ext>
            </a:extLst>
          </p:cNvPr>
          <p:cNvSpPr txBox="1"/>
          <p:nvPr/>
        </p:nvSpPr>
        <p:spPr>
          <a:xfrm>
            <a:off x="4486265" y="8759230"/>
            <a:ext cx="1320175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05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Technical details:</a:t>
            </a:r>
            <a:endParaRPr kumimoji="1" lang="ja-JP" altLang="en-US" sz="1050" dirty="0"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pic>
        <p:nvPicPr>
          <p:cNvPr id="49" name="図 48" descr="QR コード&#10;&#10;自動的に生成された説明">
            <a:extLst>
              <a:ext uri="{FF2B5EF4-FFF2-40B4-BE49-F238E27FC236}">
                <a16:creationId xmlns:a16="http://schemas.microsoft.com/office/drawing/2014/main" id="{39125153-F1A6-48EB-86BD-32BE920BF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091" y="8690494"/>
            <a:ext cx="900000" cy="900000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59D84D2C-C9A0-41ED-8F16-CBDF84AD0B6E}"/>
              </a:ext>
            </a:extLst>
          </p:cNvPr>
          <p:cNvSpPr/>
          <p:nvPr/>
        </p:nvSpPr>
        <p:spPr>
          <a:xfrm>
            <a:off x="595074" y="1986994"/>
            <a:ext cx="734209" cy="234753"/>
          </a:xfrm>
          <a:prstGeom prst="rect">
            <a:avLst/>
          </a:prstGeom>
          <a:solidFill>
            <a:srgbClr val="00418C"/>
          </a:solidFill>
          <a:ln>
            <a:solidFill>
              <a:srgbClr val="00418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Outline</a:t>
            </a:r>
            <a:endParaRPr kumimoji="1" lang="ja-JP" altLang="en-US" dirty="0">
              <a:solidFill>
                <a:schemeClr val="bg1"/>
              </a:solidFill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8FF795-0D83-463B-8B18-338613036D33}"/>
              </a:ext>
            </a:extLst>
          </p:cNvPr>
          <p:cNvSpPr txBox="1"/>
          <p:nvPr/>
        </p:nvSpPr>
        <p:spPr>
          <a:xfrm>
            <a:off x="585777" y="3221615"/>
            <a:ext cx="6425961" cy="1773841"/>
          </a:xfrm>
          <a:prstGeom prst="rect">
            <a:avLst/>
          </a:prstGeom>
          <a:noFill/>
          <a:ln>
            <a:solidFill>
              <a:srgbClr val="00418C"/>
            </a:solidFill>
          </a:ln>
        </p:spPr>
        <p:txBody>
          <a:bodyPr wrap="square">
            <a:noAutofit/>
          </a:bodyPr>
          <a:lstStyle/>
          <a:p>
            <a:pPr algn="just">
              <a:lnSpc>
                <a:spcPct val="120000"/>
              </a:lnSpc>
              <a:spcAft>
                <a:spcPts val="300"/>
              </a:spcAft>
            </a:pP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The technology which combines cattle biogas effluent as fertilizer and </a:t>
            </a:r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multiple drainage </a:t>
            </a:r>
            <a:r>
              <a:rPr kumimoji="1"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could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reduce 1) greenhouse gas emission from rice paddy fields and 2) environmental problem caused by the discharge of untreated biogas effluent into rivers. In the triple-rice cropping system in Mekong Delta in Vietnam, the technology with each of two </a:t>
            </a:r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multiple drainage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practices, AWD</a:t>
            </a:r>
            <a:r>
              <a:rPr lang="en-US" altLang="ja-JP" sz="1100" baseline="300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*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, a water-depth-dependent irrigation, and </a:t>
            </a:r>
            <a:r>
              <a:rPr lang="en-US" altLang="ja-JP" sz="1100" dirty="0" err="1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MiDi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, a day-number-dependent irrigation (Fig.1) reduced CH</a:t>
            </a:r>
            <a:r>
              <a:rPr lang="en-US" altLang="ja-JP" sz="1100" baseline="-250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4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emission by 11-13% and nitrous oxide (N</a:t>
            </a:r>
            <a:r>
              <a:rPr lang="en-US" altLang="ja-JP" sz="1100" baseline="-250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2</a:t>
            </a: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O) emission by 35-54% without yield loss (Fig.2). </a:t>
            </a:r>
          </a:p>
          <a:p>
            <a:pPr algn="just">
              <a:lnSpc>
                <a:spcPct val="120000"/>
              </a:lnSpc>
              <a:spcAft>
                <a:spcPts val="300"/>
              </a:spcAft>
            </a:pPr>
            <a:r>
              <a:rPr lang="en-US" altLang="ja-JP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The proposed technology can be applied to the rice-producing areas using livestock biogas effluent as fertilizer.</a:t>
            </a:r>
            <a:endParaRPr lang="ja-JP" altLang="en-US" sz="1100" dirty="0"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DFC8D8F-0434-44BC-B13E-4DE712FBC5E3}"/>
              </a:ext>
            </a:extLst>
          </p:cNvPr>
          <p:cNvSpPr/>
          <p:nvPr/>
        </p:nvSpPr>
        <p:spPr>
          <a:xfrm>
            <a:off x="598369" y="2980706"/>
            <a:ext cx="1685838" cy="234753"/>
          </a:xfrm>
          <a:prstGeom prst="rect">
            <a:avLst/>
          </a:prstGeom>
          <a:solidFill>
            <a:srgbClr val="00418C"/>
          </a:solidFill>
          <a:ln>
            <a:solidFill>
              <a:srgbClr val="00418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ja-JP" dirty="0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Background/effect/note</a:t>
            </a:r>
            <a:endParaRPr kumimoji="1" lang="ja-JP" altLang="en-US" dirty="0">
              <a:solidFill>
                <a:schemeClr val="bg1"/>
              </a:solidFill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A6ACADA6-335C-4AB8-ACC2-E3CC44ED546B}"/>
              </a:ext>
            </a:extLst>
          </p:cNvPr>
          <p:cNvGrpSpPr/>
          <p:nvPr/>
        </p:nvGrpSpPr>
        <p:grpSpPr>
          <a:xfrm>
            <a:off x="3784244" y="9626110"/>
            <a:ext cx="3248668" cy="503056"/>
            <a:chOff x="3784244" y="9883211"/>
            <a:chExt cx="3248668" cy="503056"/>
          </a:xfrm>
        </p:grpSpPr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F2A1D792-CBD7-4BE9-AB09-F46F7C9C3B3B}"/>
                </a:ext>
              </a:extLst>
            </p:cNvPr>
            <p:cNvSpPr txBox="1"/>
            <p:nvPr/>
          </p:nvSpPr>
          <p:spPr>
            <a:xfrm>
              <a:off x="3784244" y="9943875"/>
              <a:ext cx="2495532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kumimoji="1" lang="en-US" altLang="ja-JP" sz="1100" dirty="0"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Japan International Research </a:t>
              </a:r>
            </a:p>
            <a:p>
              <a:r>
                <a:rPr kumimoji="1" lang="en-US" altLang="ja-JP" sz="1100" dirty="0">
                  <a:latin typeface="Segoe UI" panose="020B0502040204020203" pitchFamily="34" charset="0"/>
                  <a:ea typeface="BIZ UDPゴシック" panose="020B0400000000000000" pitchFamily="50" charset="-128"/>
                  <a:cs typeface="Segoe UI" panose="020B0502040204020203" pitchFamily="34" charset="0"/>
                </a:rPr>
                <a:t>Center for Agricultural Sciences</a:t>
              </a:r>
              <a:endParaRPr kumimoji="1" lang="ja-JP" altLang="en-US" sz="11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</p:txBody>
        </p:sp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852BBA31-9A40-41FF-9B84-2448FED10C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5336" y="9883211"/>
              <a:ext cx="1117576" cy="503056"/>
            </a:xfrm>
            <a:prstGeom prst="rect">
              <a:avLst/>
            </a:prstGeom>
          </p:spPr>
        </p:pic>
      </p:grpSp>
      <p:sp>
        <p:nvSpPr>
          <p:cNvPr id="40" name="テキスト ボックス 33">
            <a:extLst>
              <a:ext uri="{FF2B5EF4-FFF2-40B4-BE49-F238E27FC236}">
                <a16:creationId xmlns:a16="http://schemas.microsoft.com/office/drawing/2014/main" id="{4ECD1545-49C5-4907-ADED-291CE5B8616F}"/>
              </a:ext>
            </a:extLst>
          </p:cNvPr>
          <p:cNvSpPr txBox="1"/>
          <p:nvPr/>
        </p:nvSpPr>
        <p:spPr>
          <a:xfrm>
            <a:off x="571263" y="5004681"/>
            <a:ext cx="6425961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050" baseline="300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*</a:t>
            </a:r>
            <a:r>
              <a:rPr lang="en-US" altLang="ja-JP" sz="105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AWD (alternate wetting and drying) and </a:t>
            </a:r>
            <a:r>
              <a:rPr lang="en-US" altLang="ja-JP" sz="1050" dirty="0" err="1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MiDi</a:t>
            </a:r>
            <a:r>
              <a:rPr lang="en-US" altLang="ja-JP" sz="105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 (Midseason drainage followed by intermittent irrigation) are water management practices with a combined effect of water-saving by repeatedly flooding and draining water in paddy fields, and reduction of CH4 emission by increasing the oxygen concentration in the soil.</a:t>
            </a:r>
            <a:endParaRPr lang="ja-JP" altLang="en-US" sz="1050" dirty="0"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5417026-5E8F-7058-6AEC-6FD5DA088088}"/>
              </a:ext>
            </a:extLst>
          </p:cNvPr>
          <p:cNvSpPr txBox="1"/>
          <p:nvPr/>
        </p:nvSpPr>
        <p:spPr>
          <a:xfrm>
            <a:off x="-2014065" y="7936262"/>
            <a:ext cx="2241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図表キャプション</a:t>
            </a:r>
            <a:endParaRPr kumimoji="1" lang="en-US" altLang="ja-JP" sz="1400" dirty="0"/>
          </a:p>
          <a:p>
            <a:r>
              <a:rPr kumimoji="1" lang="en-US" altLang="ja-JP" sz="1400" dirty="0"/>
              <a:t>10p</a:t>
            </a:r>
            <a:r>
              <a:rPr kumimoji="1" lang="ja-JP" altLang="en-US" sz="1400" dirty="0"/>
              <a:t>、行間は</a:t>
            </a:r>
            <a:r>
              <a:rPr kumimoji="1" lang="en-US" altLang="ja-JP" sz="1400" dirty="0"/>
              <a:t>1</a:t>
            </a:r>
            <a:r>
              <a:rPr kumimoji="1" lang="ja-JP" altLang="en-US" sz="1400" dirty="0"/>
              <a:t>倍で固定</a:t>
            </a:r>
            <a:endParaRPr kumimoji="1" lang="en-US" altLang="ja-JP" sz="1400" dirty="0"/>
          </a:p>
          <a:p>
            <a:r>
              <a:rPr kumimoji="1" lang="ja-JP" altLang="en-US" sz="1400" dirty="0"/>
              <a:t>両端揃え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C979EB-EABE-23D9-C5A2-073AED6AA162}"/>
              </a:ext>
            </a:extLst>
          </p:cNvPr>
          <p:cNvSpPr txBox="1"/>
          <p:nvPr/>
        </p:nvSpPr>
        <p:spPr>
          <a:xfrm>
            <a:off x="4505244" y="9081882"/>
            <a:ext cx="254821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900" dirty="0"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https://www.jircas.go.jp/ja/publication/research_results/2021_a01</a:t>
            </a:r>
            <a:endParaRPr kumimoji="1" lang="ja-JP" altLang="en-US" sz="900" dirty="0"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5DFE6704-8FC7-1491-D511-F8D2EA41B4A5}"/>
              </a:ext>
            </a:extLst>
          </p:cNvPr>
          <p:cNvCxnSpPr>
            <a:cxnSpLocks/>
          </p:cNvCxnSpPr>
          <p:nvPr/>
        </p:nvCxnSpPr>
        <p:spPr>
          <a:xfrm>
            <a:off x="0" y="3859305"/>
            <a:ext cx="544778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A47A20F-BEA2-0278-3AC2-106557D3E30D}"/>
              </a:ext>
            </a:extLst>
          </p:cNvPr>
          <p:cNvSpPr txBox="1"/>
          <p:nvPr/>
        </p:nvSpPr>
        <p:spPr>
          <a:xfrm>
            <a:off x="-2014065" y="3490264"/>
            <a:ext cx="224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左右余白は</a:t>
            </a:r>
            <a:r>
              <a:rPr kumimoji="1" lang="en-US" altLang="ja-JP" sz="1400" dirty="0"/>
              <a:t>15mm</a:t>
            </a:r>
            <a:r>
              <a:rPr kumimoji="1" lang="ja-JP" altLang="en-US" sz="1400" dirty="0"/>
              <a:t>確保</a:t>
            </a:r>
            <a:endParaRPr kumimoji="1" lang="en-US" altLang="ja-JP" sz="1400" dirty="0"/>
          </a:p>
          <a:p>
            <a:r>
              <a:rPr kumimoji="1" lang="ja-JP" altLang="en-US" sz="1400" dirty="0"/>
              <a:t>（冊子版綴じ代）</a:t>
            </a:r>
            <a:endParaRPr kumimoji="1" lang="en-US" altLang="ja-JP" sz="1400" dirty="0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F47044C1-9A53-B785-CB44-93B2D2A1373E}"/>
              </a:ext>
            </a:extLst>
          </p:cNvPr>
          <p:cNvCxnSpPr>
            <a:cxnSpLocks/>
          </p:cNvCxnSpPr>
          <p:nvPr/>
        </p:nvCxnSpPr>
        <p:spPr>
          <a:xfrm>
            <a:off x="7012256" y="1798386"/>
            <a:ext cx="544778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09F0E14-9DD1-4398-77C3-F3DE86FEF9EB}"/>
              </a:ext>
            </a:extLst>
          </p:cNvPr>
          <p:cNvSpPr txBox="1"/>
          <p:nvPr/>
        </p:nvSpPr>
        <p:spPr>
          <a:xfrm>
            <a:off x="7690659" y="1720697"/>
            <a:ext cx="224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左右余白は</a:t>
            </a:r>
            <a:r>
              <a:rPr kumimoji="1" lang="en-US" altLang="ja-JP" sz="1400" dirty="0"/>
              <a:t>15mm</a:t>
            </a:r>
            <a:r>
              <a:rPr kumimoji="1" lang="ja-JP" altLang="en-US" sz="1400" dirty="0"/>
              <a:t>確保</a:t>
            </a:r>
            <a:endParaRPr kumimoji="1" lang="en-US" altLang="ja-JP" sz="1400" dirty="0"/>
          </a:p>
          <a:p>
            <a:r>
              <a:rPr kumimoji="1" lang="ja-JP" altLang="en-US" sz="1400" dirty="0"/>
              <a:t>（冊子版綴じ代）</a:t>
            </a:r>
            <a:endParaRPr kumimoji="1" lang="en-US" altLang="ja-JP" sz="1400" dirty="0"/>
          </a:p>
        </p:txBody>
      </p:sp>
      <p:sp>
        <p:nvSpPr>
          <p:cNvPr id="22" name="矢印: 五方向 21">
            <a:extLst>
              <a:ext uri="{FF2B5EF4-FFF2-40B4-BE49-F238E27FC236}">
                <a16:creationId xmlns:a16="http://schemas.microsoft.com/office/drawing/2014/main" id="{6BEFEE3B-79AB-DC07-AE37-84148C94624C}"/>
              </a:ext>
            </a:extLst>
          </p:cNvPr>
          <p:cNvSpPr/>
          <p:nvPr/>
        </p:nvSpPr>
        <p:spPr>
          <a:xfrm>
            <a:off x="-4342148" y="1168989"/>
            <a:ext cx="1080000" cy="288000"/>
          </a:xfrm>
          <a:prstGeom prst="homePlate">
            <a:avLst>
              <a:gd name="adj" fmla="val 3354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Production</a:t>
            </a:r>
            <a:endParaRPr kumimoji="1" lang="ja-JP" altLang="en-US" sz="11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5" name="矢印: 五方向 24">
            <a:extLst>
              <a:ext uri="{FF2B5EF4-FFF2-40B4-BE49-F238E27FC236}">
                <a16:creationId xmlns:a16="http://schemas.microsoft.com/office/drawing/2014/main" id="{59BE7738-761B-F40A-4BB0-1DBF7F70A67F}"/>
              </a:ext>
            </a:extLst>
          </p:cNvPr>
          <p:cNvSpPr/>
          <p:nvPr/>
        </p:nvSpPr>
        <p:spPr>
          <a:xfrm>
            <a:off x="-2991531" y="1168989"/>
            <a:ext cx="1224000" cy="288000"/>
          </a:xfrm>
          <a:prstGeom prst="homePlate">
            <a:avLst>
              <a:gd name="adj" fmla="val 3354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-----</a:t>
            </a:r>
            <a:endParaRPr kumimoji="1" lang="ja-JP" altLang="en-US" sz="11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7" name="矢印: 五方向 26">
            <a:extLst>
              <a:ext uri="{FF2B5EF4-FFF2-40B4-BE49-F238E27FC236}">
                <a16:creationId xmlns:a16="http://schemas.microsoft.com/office/drawing/2014/main" id="{D9C651F1-2865-875F-ABFD-B8ECC5F7F085}"/>
              </a:ext>
            </a:extLst>
          </p:cNvPr>
          <p:cNvSpPr/>
          <p:nvPr/>
        </p:nvSpPr>
        <p:spPr>
          <a:xfrm>
            <a:off x="-4349023" y="667159"/>
            <a:ext cx="1080000" cy="288000"/>
          </a:xfrm>
          <a:prstGeom prst="homePlate">
            <a:avLst>
              <a:gd name="adj" fmla="val 3354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Procurement</a:t>
            </a:r>
            <a:endParaRPr kumimoji="1" lang="ja-JP" altLang="en-US" sz="11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8" name="矢印: 五方向 27">
            <a:extLst>
              <a:ext uri="{FF2B5EF4-FFF2-40B4-BE49-F238E27FC236}">
                <a16:creationId xmlns:a16="http://schemas.microsoft.com/office/drawing/2014/main" id="{6EE8F61A-9863-BDE7-357C-53E5A295407C}"/>
              </a:ext>
            </a:extLst>
          </p:cNvPr>
          <p:cNvSpPr/>
          <p:nvPr/>
        </p:nvSpPr>
        <p:spPr>
          <a:xfrm>
            <a:off x="-2985389" y="676373"/>
            <a:ext cx="1224000" cy="288000"/>
          </a:xfrm>
          <a:prstGeom prst="homePlate">
            <a:avLst>
              <a:gd name="adj" fmla="val 3354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----------</a:t>
            </a:r>
            <a:endParaRPr kumimoji="1" lang="ja-JP" altLang="en-US" sz="1100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sp>
        <p:nvSpPr>
          <p:cNvPr id="29" name="矢印: 五方向 28">
            <a:extLst>
              <a:ext uri="{FF2B5EF4-FFF2-40B4-BE49-F238E27FC236}">
                <a16:creationId xmlns:a16="http://schemas.microsoft.com/office/drawing/2014/main" id="{62F1307B-9377-673A-80C3-C1F5D18B1E0D}"/>
              </a:ext>
            </a:extLst>
          </p:cNvPr>
          <p:cNvSpPr/>
          <p:nvPr/>
        </p:nvSpPr>
        <p:spPr>
          <a:xfrm>
            <a:off x="-4370480" y="2166072"/>
            <a:ext cx="1080000" cy="288000"/>
          </a:xfrm>
          <a:prstGeom prst="homePlate">
            <a:avLst>
              <a:gd name="adj" fmla="val 33547"/>
            </a:avLst>
          </a:prstGeom>
          <a:solidFill>
            <a:srgbClr val="FF4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Consumption</a:t>
            </a:r>
            <a:endParaRPr kumimoji="1" lang="ja-JP" altLang="en-US" sz="11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0" name="矢印: 五方向 29">
            <a:extLst>
              <a:ext uri="{FF2B5EF4-FFF2-40B4-BE49-F238E27FC236}">
                <a16:creationId xmlns:a16="http://schemas.microsoft.com/office/drawing/2014/main" id="{F71F6755-73F8-9F38-7BDB-B05B78780543}"/>
              </a:ext>
            </a:extLst>
          </p:cNvPr>
          <p:cNvSpPr/>
          <p:nvPr/>
        </p:nvSpPr>
        <p:spPr>
          <a:xfrm>
            <a:off x="-2991531" y="2168098"/>
            <a:ext cx="1224000" cy="288000"/>
          </a:xfrm>
          <a:prstGeom prst="homePlate">
            <a:avLst>
              <a:gd name="adj" fmla="val 33547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----------</a:t>
            </a:r>
            <a:endParaRPr kumimoji="1" lang="ja-JP" altLang="en-US" sz="1100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sp>
        <p:nvSpPr>
          <p:cNvPr id="32" name="矢印: 五方向 31">
            <a:extLst>
              <a:ext uri="{FF2B5EF4-FFF2-40B4-BE49-F238E27FC236}">
                <a16:creationId xmlns:a16="http://schemas.microsoft.com/office/drawing/2014/main" id="{2616E7A9-739C-ED59-3F94-79AFBBB30794}"/>
              </a:ext>
            </a:extLst>
          </p:cNvPr>
          <p:cNvSpPr/>
          <p:nvPr/>
        </p:nvSpPr>
        <p:spPr>
          <a:xfrm>
            <a:off x="-4349023" y="1667240"/>
            <a:ext cx="1080000" cy="288000"/>
          </a:xfrm>
          <a:prstGeom prst="homePlate">
            <a:avLst>
              <a:gd name="adj" fmla="val 3354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Processing and</a:t>
            </a:r>
          </a:p>
          <a:p>
            <a:r>
              <a:rPr kumimoji="1" lang="en-US" altLang="ja-JP" sz="10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distribution</a:t>
            </a:r>
            <a:endParaRPr kumimoji="1" lang="ja-JP" altLang="en-US" sz="10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3" name="矢印: 五方向 32">
            <a:extLst>
              <a:ext uri="{FF2B5EF4-FFF2-40B4-BE49-F238E27FC236}">
                <a16:creationId xmlns:a16="http://schemas.microsoft.com/office/drawing/2014/main" id="{22D215D7-6DA5-0742-090E-D4453CCADA98}"/>
              </a:ext>
            </a:extLst>
          </p:cNvPr>
          <p:cNvSpPr/>
          <p:nvPr/>
        </p:nvSpPr>
        <p:spPr>
          <a:xfrm>
            <a:off x="-2991531" y="1667240"/>
            <a:ext cx="1224000" cy="288000"/>
          </a:xfrm>
          <a:prstGeom prst="homePlate">
            <a:avLst>
              <a:gd name="adj" fmla="val 33547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-------------</a:t>
            </a:r>
            <a:endParaRPr kumimoji="1" lang="ja-JP" altLang="en-US" sz="1100" dirty="0">
              <a:latin typeface="Segoe UI" panose="020B0502040204020203" pitchFamily="34" charset="0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8BC22DB-C7DA-E763-D070-8517FCB50C1A}"/>
              </a:ext>
            </a:extLst>
          </p:cNvPr>
          <p:cNvSpPr txBox="1"/>
          <p:nvPr/>
        </p:nvSpPr>
        <p:spPr>
          <a:xfrm>
            <a:off x="-4609849" y="68467"/>
            <a:ext cx="3895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対象とする食料サプライチェーンの段階に合わせて、</a:t>
            </a:r>
            <a:r>
              <a:rPr kumimoji="1" lang="en-US" altLang="ja-JP" sz="1400" dirty="0"/>
              <a:t>(a)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(d)</a:t>
            </a:r>
            <a:r>
              <a:rPr kumimoji="1" lang="ja-JP" altLang="en-US" sz="1400" dirty="0"/>
              <a:t>の１つをセットで使用</a:t>
            </a:r>
            <a:endParaRPr kumimoji="1" lang="en-US" altLang="ja-JP" sz="1400" dirty="0"/>
          </a:p>
        </p:txBody>
      </p:sp>
      <p:sp>
        <p:nvSpPr>
          <p:cNvPr id="51" name="右中かっこ 50">
            <a:extLst>
              <a:ext uri="{FF2B5EF4-FFF2-40B4-BE49-F238E27FC236}">
                <a16:creationId xmlns:a16="http://schemas.microsoft.com/office/drawing/2014/main" id="{428405A6-BF5D-E860-8594-2E26C743AFC1}"/>
              </a:ext>
            </a:extLst>
          </p:cNvPr>
          <p:cNvSpPr/>
          <p:nvPr/>
        </p:nvSpPr>
        <p:spPr>
          <a:xfrm>
            <a:off x="-1866096" y="564110"/>
            <a:ext cx="2350714" cy="2019244"/>
          </a:xfrm>
          <a:prstGeom prst="rightBrace">
            <a:avLst>
              <a:gd name="adj1" fmla="val 8333"/>
              <a:gd name="adj2" fmla="val 6001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014CFFA-0592-B5F4-7556-1E39159688F7}"/>
              </a:ext>
            </a:extLst>
          </p:cNvPr>
          <p:cNvSpPr txBox="1"/>
          <p:nvPr/>
        </p:nvSpPr>
        <p:spPr>
          <a:xfrm>
            <a:off x="-4870991" y="722626"/>
            <a:ext cx="437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(a)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AE94D9-57C5-6BE7-78B6-32F3C61E24D4}"/>
              </a:ext>
            </a:extLst>
          </p:cNvPr>
          <p:cNvSpPr txBox="1"/>
          <p:nvPr/>
        </p:nvSpPr>
        <p:spPr>
          <a:xfrm>
            <a:off x="-4866508" y="1197754"/>
            <a:ext cx="437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(b)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7301334-F427-D4C8-8152-AB154FA88A2F}"/>
              </a:ext>
            </a:extLst>
          </p:cNvPr>
          <p:cNvSpPr txBox="1"/>
          <p:nvPr/>
        </p:nvSpPr>
        <p:spPr>
          <a:xfrm>
            <a:off x="-4866508" y="1681846"/>
            <a:ext cx="437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(c)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CB3650D4-775B-238B-2C94-70EA624E9B2A}"/>
              </a:ext>
            </a:extLst>
          </p:cNvPr>
          <p:cNvSpPr txBox="1"/>
          <p:nvPr/>
        </p:nvSpPr>
        <p:spPr>
          <a:xfrm>
            <a:off x="-4875472" y="2183868"/>
            <a:ext cx="437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(d)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2C048D-D559-EB05-BC0A-C9C1EDB6766C}"/>
              </a:ext>
            </a:extLst>
          </p:cNvPr>
          <p:cNvSpPr txBox="1"/>
          <p:nvPr/>
        </p:nvSpPr>
        <p:spPr>
          <a:xfrm>
            <a:off x="-2661930" y="5345906"/>
            <a:ext cx="250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専門用語を使う必要があれば、近傍に注釈を入れる。</a:t>
            </a:r>
            <a:endParaRPr kumimoji="1" lang="en-US" altLang="ja-JP" sz="1400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9BF2E4D1-4A4A-76C6-49E0-E5E4C2D1A1B8}"/>
              </a:ext>
            </a:extLst>
          </p:cNvPr>
          <p:cNvCxnSpPr>
            <a:cxnSpLocks/>
          </p:cNvCxnSpPr>
          <p:nvPr/>
        </p:nvCxnSpPr>
        <p:spPr>
          <a:xfrm flipV="1">
            <a:off x="3797727" y="0"/>
            <a:ext cx="0" cy="320553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EEF42D8F-CE85-5AE2-0AAE-16A606CAFEAC}"/>
              </a:ext>
            </a:extLst>
          </p:cNvPr>
          <p:cNvCxnSpPr>
            <a:cxnSpLocks/>
          </p:cNvCxnSpPr>
          <p:nvPr/>
        </p:nvCxnSpPr>
        <p:spPr>
          <a:xfrm flipV="1">
            <a:off x="6807318" y="10142379"/>
            <a:ext cx="0" cy="54000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6F17F3-0C5C-E73D-A8C1-67B82A903F66}"/>
              </a:ext>
            </a:extLst>
          </p:cNvPr>
          <p:cNvSpPr txBox="1"/>
          <p:nvPr/>
        </p:nvSpPr>
        <p:spPr>
          <a:xfrm>
            <a:off x="7535208" y="10113152"/>
            <a:ext cx="224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下余白は</a:t>
            </a:r>
            <a:r>
              <a:rPr kumimoji="1" lang="en-US" altLang="ja-JP" sz="1400" dirty="0"/>
              <a:t>15mm</a:t>
            </a:r>
            <a:r>
              <a:rPr kumimoji="1" lang="ja-JP" altLang="en-US" sz="1400" dirty="0"/>
              <a:t>確保</a:t>
            </a:r>
            <a:endParaRPr kumimoji="1" lang="en-US" altLang="ja-JP" sz="1400" dirty="0"/>
          </a:p>
          <a:p>
            <a:r>
              <a:rPr kumimoji="1" lang="ja-JP" altLang="en-US" sz="1400" dirty="0"/>
              <a:t>（ページ番号挿入予定）</a:t>
            </a:r>
            <a:endParaRPr kumimoji="1" lang="en-US" altLang="ja-JP" sz="1400" dirty="0"/>
          </a:p>
        </p:txBody>
      </p:sp>
      <p:sp>
        <p:nvSpPr>
          <p:cNvPr id="60" name="右中かっこ 59">
            <a:extLst>
              <a:ext uri="{FF2B5EF4-FFF2-40B4-BE49-F238E27FC236}">
                <a16:creationId xmlns:a16="http://schemas.microsoft.com/office/drawing/2014/main" id="{28CBF976-B560-221F-3909-C2C7F15E717E}"/>
              </a:ext>
            </a:extLst>
          </p:cNvPr>
          <p:cNvSpPr/>
          <p:nvPr/>
        </p:nvSpPr>
        <p:spPr>
          <a:xfrm>
            <a:off x="7690659" y="68466"/>
            <a:ext cx="565344" cy="1431509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ACB72E8-C1C4-C6A0-BE11-9BB102355904}"/>
              </a:ext>
            </a:extLst>
          </p:cNvPr>
          <p:cNvSpPr txBox="1"/>
          <p:nvPr/>
        </p:nvSpPr>
        <p:spPr>
          <a:xfrm>
            <a:off x="8256003" y="645769"/>
            <a:ext cx="2241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タイトル領域</a:t>
            </a:r>
            <a:r>
              <a:rPr kumimoji="1" lang="en-US" altLang="ja-JP" sz="1400" dirty="0"/>
              <a:t>4cm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68DB0C0-CAEF-85E4-7E09-F1665BA3109B}"/>
              </a:ext>
            </a:extLst>
          </p:cNvPr>
          <p:cNvSpPr txBox="1"/>
          <p:nvPr/>
        </p:nvSpPr>
        <p:spPr>
          <a:xfrm>
            <a:off x="8148426" y="1064427"/>
            <a:ext cx="2903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タイトルのフォントは</a:t>
            </a:r>
            <a:r>
              <a:rPr kumimoji="1" lang="en-US" altLang="ja-JP" sz="1400" dirty="0"/>
              <a:t>18pt</a:t>
            </a:r>
            <a:r>
              <a:rPr kumimoji="1" lang="ja-JP" altLang="en-US" sz="1400" dirty="0"/>
              <a:t>太字</a:t>
            </a:r>
            <a:endParaRPr kumimoji="1" lang="en-US" altLang="ja-JP" sz="1400" dirty="0"/>
          </a:p>
          <a:p>
            <a:r>
              <a:rPr kumimoji="1" lang="ja-JP" altLang="en-US" sz="1400" dirty="0"/>
              <a:t>英文タイトルは下揃えで</a:t>
            </a:r>
            <a:r>
              <a:rPr kumimoji="1" lang="en-US" altLang="ja-JP" sz="1400" dirty="0"/>
              <a:t>3</a:t>
            </a:r>
            <a:r>
              <a:rPr kumimoji="1" lang="ja-JP" altLang="en-US" sz="1400" dirty="0"/>
              <a:t>行以内</a:t>
            </a:r>
            <a:endParaRPr kumimoji="1" lang="en-US" altLang="ja-JP" sz="14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F96E527-7091-4D86-5B90-7A0A67CCD3BC}"/>
              </a:ext>
            </a:extLst>
          </p:cNvPr>
          <p:cNvSpPr txBox="1"/>
          <p:nvPr/>
        </p:nvSpPr>
        <p:spPr>
          <a:xfrm>
            <a:off x="-2640820" y="4364222"/>
            <a:ext cx="250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英語版では、段落の間は行間を空ける。段落後</a:t>
            </a:r>
            <a:r>
              <a:rPr kumimoji="1" lang="en-US" altLang="ja-JP" sz="1400" dirty="0"/>
              <a:t>3pt</a:t>
            </a:r>
            <a:r>
              <a:rPr kumimoji="1" lang="ja-JP" altLang="en-US" sz="1400" dirty="0"/>
              <a:t>。</a:t>
            </a:r>
            <a:endParaRPr kumimoji="1" lang="en-US" altLang="ja-JP" sz="1400" dirty="0"/>
          </a:p>
        </p:txBody>
      </p: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02B823DD-5E0B-131F-5309-5A37173D6739}"/>
              </a:ext>
            </a:extLst>
          </p:cNvPr>
          <p:cNvCxnSpPr/>
          <p:nvPr/>
        </p:nvCxnSpPr>
        <p:spPr>
          <a:xfrm>
            <a:off x="-153024" y="4504766"/>
            <a:ext cx="840943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E40BE9-AE25-E4F1-AB77-DF5F8499FE0B}"/>
              </a:ext>
            </a:extLst>
          </p:cNvPr>
          <p:cNvSpPr txBox="1"/>
          <p:nvPr/>
        </p:nvSpPr>
        <p:spPr>
          <a:xfrm>
            <a:off x="3769791" y="13447"/>
            <a:ext cx="1681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上余白</a:t>
            </a:r>
            <a:r>
              <a:rPr kumimoji="1" lang="en-US" altLang="ja-JP" sz="1400" dirty="0">
                <a:solidFill>
                  <a:srgbClr val="FF0000"/>
                </a:solidFill>
              </a:rPr>
              <a:t>10mm</a:t>
            </a:r>
            <a:r>
              <a:rPr kumimoji="1" lang="ja-JP" altLang="en-US" sz="1400" dirty="0">
                <a:solidFill>
                  <a:srgbClr val="FF0000"/>
                </a:solidFill>
              </a:rPr>
              <a:t>確保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4C375DD-B739-8C26-F15A-8D91A92A2B03}"/>
              </a:ext>
            </a:extLst>
          </p:cNvPr>
          <p:cNvSpPr txBox="1"/>
          <p:nvPr/>
        </p:nvSpPr>
        <p:spPr>
          <a:xfrm>
            <a:off x="8148426" y="-97484"/>
            <a:ext cx="3395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英文フォントは</a:t>
            </a:r>
            <a:r>
              <a:rPr kumimoji="1" lang="ja-JP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「</a:t>
            </a:r>
            <a:r>
              <a:rPr kumimoji="1" lang="en-US" altLang="ja-JP" sz="1800" dirty="0">
                <a:latin typeface="Segoe UI" panose="020B0502040204020203" pitchFamily="34" charset="0"/>
                <a:cs typeface="Segoe UI" panose="020B0502040204020203" pitchFamily="34" charset="0"/>
              </a:rPr>
              <a:t>Segoe UI</a:t>
            </a:r>
            <a:r>
              <a:rPr kumimoji="1" lang="ja-JP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」を使用</a:t>
            </a:r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CED77459-562E-75BC-75F9-441B7D3DE673}"/>
              </a:ext>
            </a:extLst>
          </p:cNvPr>
          <p:cNvSpPr/>
          <p:nvPr/>
        </p:nvSpPr>
        <p:spPr>
          <a:xfrm>
            <a:off x="5105400" y="1642181"/>
            <a:ext cx="1908000" cy="28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kumimoji="1" lang="en-US" altLang="ja-JP" sz="1200" dirty="0">
                <a:solidFill>
                  <a:prstClr val="white"/>
                </a:solidFill>
                <a:latin typeface="Segoe UI" panose="020B0502040204020203" pitchFamily="34" charset="0"/>
                <a:ea typeface="BIZ UDPゴシック" panose="020B0400000000000000" pitchFamily="50" charset="-128"/>
                <a:cs typeface="Segoe UI" panose="020B0502040204020203" pitchFamily="34" charset="0"/>
              </a:rPr>
              <a:t>GHG emission reduction</a:t>
            </a:r>
            <a:endParaRPr kumimoji="1" lang="ja-JP" altLang="en-US" sz="1200" dirty="0">
              <a:solidFill>
                <a:prstClr val="white"/>
              </a:solidFill>
              <a:latin typeface="Segoe UI" panose="020B0502040204020203" pitchFamily="34" charset="0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2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6630</TotalTime>
  <Words>551</Words>
  <Application>Microsoft Office PowerPoint</Application>
  <PresentationFormat>ユーザー設定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Arial Nova</vt:lpstr>
      <vt:lpstr>Calibri</vt:lpstr>
      <vt:lpstr>Calibri Light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Sugino</dc:creator>
  <cp:lastModifiedBy>小林 慎太郎</cp:lastModifiedBy>
  <cp:revision>386</cp:revision>
  <cp:lastPrinted>2023-04-21T04:07:57Z</cp:lastPrinted>
  <dcterms:created xsi:type="dcterms:W3CDTF">2021-10-08T00:24:35Z</dcterms:created>
  <dcterms:modified xsi:type="dcterms:W3CDTF">2023-04-24T07:22:58Z</dcterms:modified>
</cp:coreProperties>
</file>