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791" r:id="rId2"/>
    <p:sldId id="793" r:id="rId3"/>
  </p:sldIdLst>
  <p:sldSz cx="7559675" cy="10691813"/>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2F73B2D-F968-4F61-A583-C98E3E79255E}">
          <p14:sldIdLst/>
        </p14:section>
        <p14:section name="タイトルなしのセクション" id="{C26357EA-D62A-4329-BC08-2C17E86A6385}">
          <p14:sldIdLst>
            <p14:sldId id="791"/>
            <p14:sldId id="793"/>
          </p14:sldIdLst>
        </p14:section>
      </p14:sectionLst>
    </p:ex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190C86-CD0E-1889-7E57-016094A81055}" name="小林 慎太郎" initials="小林" userId="小林 慎太郎" providerId="None"/>
  <p188:author id="{4E3FE3A0-B798-A98C-57E9-439191BAAABD}" name="村中　聡" initials="村中　聡" userId="S::satoru_muranaka180@maffnet.onmicrosoft.com::81913aef-4896-444c-94b5-fca574181cb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C000"/>
    <a:srgbClr val="00418C"/>
    <a:srgbClr val="DAB000"/>
    <a:srgbClr val="FF6699"/>
    <a:srgbClr val="FF4382"/>
    <a:srgbClr val="A0D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89" autoAdjust="0"/>
    <p:restoredTop sz="95145" autoAdjust="0"/>
  </p:normalViewPr>
  <p:slideViewPr>
    <p:cSldViewPr snapToGrid="0">
      <p:cViewPr varScale="1">
        <p:scale>
          <a:sx n="71" d="100"/>
          <a:sy n="71" d="100"/>
        </p:scale>
        <p:origin x="2940" y="90"/>
      </p:cViewPr>
      <p:guideLst>
        <p:guide orient="horz" pos="3367"/>
        <p:guide pos="2381"/>
      </p:guideLst>
    </p:cSldViewPr>
  </p:slideViewPr>
  <p:notesTextViewPr>
    <p:cViewPr>
      <p:scale>
        <a:sx n="1" d="1"/>
        <a:sy n="1" d="1"/>
      </p:scale>
      <p:origin x="0" y="0"/>
    </p:cViewPr>
  </p:notesText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9413" cy="49545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459"/>
          </a:xfrm>
          <a:prstGeom prst="rect">
            <a:avLst/>
          </a:prstGeom>
        </p:spPr>
        <p:txBody>
          <a:bodyPr vert="horz" lIns="91440" tIns="45720" rIns="91440" bIns="45720" rtlCol="0"/>
          <a:lstStyle>
            <a:lvl1pPr algn="r">
              <a:defRPr sz="1200"/>
            </a:lvl1pPr>
          </a:lstStyle>
          <a:p>
            <a:fld id="{BA6B8A2F-0C4F-44FA-BBC9-2C4A74314A39}" type="datetimeFigureOut">
              <a:rPr kumimoji="1" lang="ja-JP" altLang="en-US" smtClean="0"/>
              <a:t>2023/4/27</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4263"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9741"/>
            <a:ext cx="5389563" cy="388586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4030"/>
            <a:ext cx="2919413" cy="49545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030"/>
            <a:ext cx="2919412" cy="495459"/>
          </a:xfrm>
          <a:prstGeom prst="rect">
            <a:avLst/>
          </a:prstGeom>
        </p:spPr>
        <p:txBody>
          <a:bodyPr vert="horz" lIns="91440" tIns="45720" rIns="91440" bIns="45720" rtlCol="0" anchor="b"/>
          <a:lstStyle>
            <a:lvl1pPr algn="r">
              <a:defRPr sz="1200"/>
            </a:lvl1pPr>
          </a:lstStyle>
          <a:p>
            <a:fld id="{028E5152-6153-4DFB-ABD6-2602338B56CC}" type="slidenum">
              <a:rPr kumimoji="1" lang="ja-JP" altLang="en-US" smtClean="0"/>
              <a:t>‹#›</a:t>
            </a:fld>
            <a:endParaRPr kumimoji="1" lang="ja-JP" altLang="en-US"/>
          </a:p>
        </p:txBody>
      </p:sp>
    </p:spTree>
    <p:extLst>
      <p:ext uri="{BB962C8B-B14F-4D97-AF65-F5344CB8AC3E}">
        <p14:creationId xmlns:p14="http://schemas.microsoft.com/office/powerpoint/2010/main" val="2400566041"/>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74205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1228971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109435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367390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392614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411221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385787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387936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266828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4005375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4EEE22-2909-4271-B117-2D9687ABF778}" type="datetimeFigureOut">
              <a:rPr kumimoji="1" lang="ja-JP" altLang="en-US" smtClean="0"/>
              <a:t>2023/4/27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122747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94EEE22-2909-4271-B117-2D9687ABF778}" type="datetimeFigureOut">
              <a:rPr kumimoji="1" lang="ja-JP" altLang="en-US" smtClean="0"/>
              <a:t>2023/4/27</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44EE5DE-2BC3-43EA-B4B9-525BD0907CE1}" type="slidenum">
              <a:rPr kumimoji="1" lang="ja-JP" altLang="en-US" smtClean="0"/>
              <a:t>‹#›</a:t>
            </a:fld>
            <a:endParaRPr kumimoji="1" lang="ja-JP" altLang="en-US"/>
          </a:p>
        </p:txBody>
      </p:sp>
    </p:spTree>
    <p:extLst>
      <p:ext uri="{BB962C8B-B14F-4D97-AF65-F5344CB8AC3E}">
        <p14:creationId xmlns:p14="http://schemas.microsoft.com/office/powerpoint/2010/main" val="15850119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D5FF1FD1-C1A6-4633-9304-442D2388A7FD}"/>
              </a:ext>
            </a:extLst>
          </p:cNvPr>
          <p:cNvSpPr txBox="1"/>
          <p:nvPr/>
        </p:nvSpPr>
        <p:spPr>
          <a:xfrm>
            <a:off x="564495" y="1104751"/>
            <a:ext cx="6331189" cy="400110"/>
          </a:xfrm>
          <a:prstGeom prst="rect">
            <a:avLst/>
          </a:prstGeom>
          <a:noFill/>
          <a:ln>
            <a:noFill/>
          </a:ln>
        </p:spPr>
        <p:txBody>
          <a:bodyPr wrap="square">
            <a:spAutoFit/>
          </a:bodyPr>
          <a:lstStyle/>
          <a:p>
            <a:r>
              <a:rPr kumimoji="1" lang="ja-JP" altLang="en-US" sz="2000" dirty="0">
                <a:latin typeface="Arial Nova" panose="020B0504020202020204" pitchFamily="34" charset="0"/>
                <a:ea typeface="BIZ UDPゴシック" panose="020B0400000000000000" pitchFamily="50" charset="-128"/>
              </a:rPr>
              <a:t>イネいもち病防除のための国際判別システムの活用</a:t>
            </a:r>
          </a:p>
        </p:txBody>
      </p:sp>
      <p:sp>
        <p:nvSpPr>
          <p:cNvPr id="10" name="テキスト ボックス 9">
            <a:extLst>
              <a:ext uri="{FF2B5EF4-FFF2-40B4-BE49-F238E27FC236}">
                <a16:creationId xmlns:a16="http://schemas.microsoft.com/office/drawing/2014/main" id="{F57A7CA1-C443-4B6B-ACEF-EF0F18637746}"/>
              </a:ext>
            </a:extLst>
          </p:cNvPr>
          <p:cNvSpPr txBox="1"/>
          <p:nvPr/>
        </p:nvSpPr>
        <p:spPr>
          <a:xfrm>
            <a:off x="591671" y="2304304"/>
            <a:ext cx="6420067" cy="680764"/>
          </a:xfrm>
          <a:prstGeom prst="rect">
            <a:avLst/>
          </a:prstGeom>
          <a:noFill/>
          <a:ln>
            <a:solidFill>
              <a:srgbClr val="00418C"/>
            </a:solidFill>
          </a:ln>
        </p:spPr>
        <p:txBody>
          <a:bodyPr wrap="square">
            <a:spAutoFit/>
          </a:bodyPr>
          <a:lstStyle/>
          <a:p>
            <a:pPr algn="just">
              <a:lnSpc>
                <a:spcPct val="120000"/>
              </a:lnSpc>
            </a:pPr>
            <a:r>
              <a:rPr lang="ja-JP" altLang="en-US" sz="1100" spc="62" dirty="0">
                <a:latin typeface="Arial Nova" panose="020B0504020202020204" pitchFamily="34" charset="0"/>
                <a:ea typeface="BIZ UDPゴシック" panose="020B0400000000000000" pitchFamily="50" charset="-128"/>
              </a:rPr>
              <a:t>国際判別システムは、いもち病（図</a:t>
            </a:r>
            <a:r>
              <a:rPr lang="en-US" altLang="ja-JP" sz="1100" spc="62" dirty="0">
                <a:latin typeface="Arial Nova" panose="020B0504020202020204" pitchFamily="34" charset="0"/>
                <a:ea typeface="BIZ UDPゴシック" panose="020B0400000000000000" pitchFamily="50" charset="-128"/>
              </a:rPr>
              <a:t>1</a:t>
            </a:r>
            <a:r>
              <a:rPr lang="ja-JP" altLang="en-US" sz="1100" spc="62" dirty="0">
                <a:latin typeface="Arial Nova" panose="020B0504020202020204" pitchFamily="34" charset="0"/>
                <a:ea typeface="BIZ UDPゴシック" panose="020B0400000000000000" pitchFamily="50" charset="-128"/>
              </a:rPr>
              <a:t>）の標準判別菌系と、既知の抵抗性遺伝子を持つ標準イネ品種の組合せからなり、判定されたいもち病に有効な抵抗性遺伝子型を識別できる。イネいもち病の菌系の各地域での分布・まん延状況の把握や、イネの抵抗性品種の育成に活用できる。</a:t>
            </a:r>
          </a:p>
        </p:txBody>
      </p:sp>
      <p:sp>
        <p:nvSpPr>
          <p:cNvPr id="17" name="テキスト ボックス 16">
            <a:extLst>
              <a:ext uri="{FF2B5EF4-FFF2-40B4-BE49-F238E27FC236}">
                <a16:creationId xmlns:a16="http://schemas.microsoft.com/office/drawing/2014/main" id="{F308BA8A-5C45-4D68-B762-1E4E5A05E480}"/>
              </a:ext>
            </a:extLst>
          </p:cNvPr>
          <p:cNvSpPr txBox="1"/>
          <p:nvPr/>
        </p:nvSpPr>
        <p:spPr>
          <a:xfrm>
            <a:off x="1427518" y="9163748"/>
            <a:ext cx="1045046" cy="254237"/>
          </a:xfrm>
          <a:prstGeom prst="rect">
            <a:avLst/>
          </a:prstGeom>
          <a:noFill/>
          <a:ln>
            <a:noFill/>
          </a:ln>
        </p:spPr>
        <p:txBody>
          <a:bodyPr wrap="square">
            <a:spAutoFit/>
          </a:bodyPr>
          <a:lstStyle/>
          <a:p>
            <a:r>
              <a:rPr kumimoji="1" lang="ja-JP" altLang="en-US" sz="1052" dirty="0">
                <a:latin typeface="Arial Nova" panose="020B0504020202020204" pitchFamily="34" charset="0"/>
                <a:ea typeface="BIZ UDPゴシック" panose="020B0400000000000000" pitchFamily="50" charset="-128"/>
              </a:rPr>
              <a:t>技術の詳細</a:t>
            </a:r>
            <a:endParaRPr kumimoji="1" lang="ja-JP" altLang="en-US" sz="1052" dirty="0">
              <a:solidFill>
                <a:srgbClr val="FF0000"/>
              </a:solidFill>
              <a:latin typeface="Arial Nova" panose="020B0504020202020204" pitchFamily="34" charset="0"/>
              <a:ea typeface="BIZ UDPゴシック" panose="020B0400000000000000" pitchFamily="50" charset="-128"/>
            </a:endParaRPr>
          </a:p>
        </p:txBody>
      </p:sp>
      <p:sp>
        <p:nvSpPr>
          <p:cNvPr id="30" name="正方形/長方形 29">
            <a:extLst>
              <a:ext uri="{FF2B5EF4-FFF2-40B4-BE49-F238E27FC236}">
                <a16:creationId xmlns:a16="http://schemas.microsoft.com/office/drawing/2014/main" id="{FDF17BD4-175F-46FC-A043-6368C8B5DA84}"/>
              </a:ext>
            </a:extLst>
          </p:cNvPr>
          <p:cNvSpPr/>
          <p:nvPr/>
        </p:nvSpPr>
        <p:spPr>
          <a:xfrm>
            <a:off x="585778" y="2058834"/>
            <a:ext cx="597595" cy="234753"/>
          </a:xfrm>
          <a:prstGeom prst="rect">
            <a:avLst/>
          </a:prstGeom>
          <a:solidFill>
            <a:srgbClr val="00418C"/>
          </a:solidFill>
          <a:ln>
            <a:solidFill>
              <a:srgbClr val="00418C"/>
            </a:solid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b="1" dirty="0">
                <a:solidFill>
                  <a:schemeClr val="bg1"/>
                </a:solidFill>
                <a:latin typeface="BIZ UDPゴシック" panose="020B0400000000000000" pitchFamily="50" charset="-128"/>
                <a:ea typeface="BIZ UDPゴシック" panose="020B0400000000000000" pitchFamily="50" charset="-128"/>
              </a:rPr>
              <a:t>概要</a:t>
            </a:r>
          </a:p>
        </p:txBody>
      </p:sp>
      <p:sp>
        <p:nvSpPr>
          <p:cNvPr id="32" name="正方形/長方形 31">
            <a:extLst>
              <a:ext uri="{FF2B5EF4-FFF2-40B4-BE49-F238E27FC236}">
                <a16:creationId xmlns:a16="http://schemas.microsoft.com/office/drawing/2014/main" id="{2EF3BB9D-4970-487B-95ED-74D31ACA41C6}"/>
              </a:ext>
            </a:extLst>
          </p:cNvPr>
          <p:cNvSpPr/>
          <p:nvPr/>
        </p:nvSpPr>
        <p:spPr>
          <a:xfrm>
            <a:off x="585778" y="3046251"/>
            <a:ext cx="1619810" cy="234753"/>
          </a:xfrm>
          <a:prstGeom prst="rect">
            <a:avLst/>
          </a:prstGeom>
          <a:solidFill>
            <a:srgbClr val="00418C"/>
          </a:solidFill>
          <a:ln>
            <a:solidFill>
              <a:srgbClr val="00418C"/>
            </a:solid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b="1" dirty="0">
                <a:solidFill>
                  <a:schemeClr val="bg1"/>
                </a:solidFill>
                <a:latin typeface="BIZ UDPゴシック" panose="020B0400000000000000" pitchFamily="50" charset="-128"/>
                <a:ea typeface="BIZ UDPゴシック" panose="020B0400000000000000" pitchFamily="50" charset="-128"/>
              </a:rPr>
              <a:t>背景・効果・留意点</a:t>
            </a:r>
          </a:p>
        </p:txBody>
      </p:sp>
      <p:grpSp>
        <p:nvGrpSpPr>
          <p:cNvPr id="124" name="グループ化 123">
            <a:extLst>
              <a:ext uri="{FF2B5EF4-FFF2-40B4-BE49-F238E27FC236}">
                <a16:creationId xmlns:a16="http://schemas.microsoft.com/office/drawing/2014/main" id="{87D6F058-5F3A-1EAC-8EF2-5B4B6043C735}"/>
              </a:ext>
            </a:extLst>
          </p:cNvPr>
          <p:cNvGrpSpPr/>
          <p:nvPr/>
        </p:nvGrpSpPr>
        <p:grpSpPr>
          <a:xfrm>
            <a:off x="-937" y="1532666"/>
            <a:ext cx="7560612" cy="111406"/>
            <a:chOff x="-937" y="1115809"/>
            <a:chExt cx="7560612" cy="111406"/>
          </a:xfrm>
        </p:grpSpPr>
        <p:sp>
          <p:nvSpPr>
            <p:cNvPr id="3" name="正方形/長方形 2">
              <a:extLst>
                <a:ext uri="{FF2B5EF4-FFF2-40B4-BE49-F238E27FC236}">
                  <a16:creationId xmlns:a16="http://schemas.microsoft.com/office/drawing/2014/main" id="{81581439-3856-4931-9978-F35EF5F1CFE1}"/>
                </a:ext>
              </a:extLst>
            </p:cNvPr>
            <p:cNvSpPr/>
            <p:nvPr/>
          </p:nvSpPr>
          <p:spPr>
            <a:xfrm>
              <a:off x="-936" y="1115809"/>
              <a:ext cx="7560611" cy="45719"/>
            </a:xfrm>
            <a:prstGeom prst="rect">
              <a:avLst/>
            </a:prstGeom>
            <a:solidFill>
              <a:srgbClr val="004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sp>
          <p:nvSpPr>
            <p:cNvPr id="31" name="正方形/長方形 30">
              <a:extLst>
                <a:ext uri="{FF2B5EF4-FFF2-40B4-BE49-F238E27FC236}">
                  <a16:creationId xmlns:a16="http://schemas.microsoft.com/office/drawing/2014/main" id="{D6968266-9F7C-4CFF-9EB1-F8C80D0595E6}"/>
                </a:ext>
              </a:extLst>
            </p:cNvPr>
            <p:cNvSpPr/>
            <p:nvPr/>
          </p:nvSpPr>
          <p:spPr>
            <a:xfrm>
              <a:off x="-937" y="1150354"/>
              <a:ext cx="7560611" cy="76861"/>
            </a:xfrm>
            <a:prstGeom prst="rect">
              <a:avLst/>
            </a:prstGeom>
            <a:solidFill>
              <a:srgbClr val="A0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grpSp>
      <p:sp>
        <p:nvSpPr>
          <p:cNvPr id="12" name="テキスト ボックス 11">
            <a:extLst>
              <a:ext uri="{FF2B5EF4-FFF2-40B4-BE49-F238E27FC236}">
                <a16:creationId xmlns:a16="http://schemas.microsoft.com/office/drawing/2014/main" id="{038FF795-0D83-463B-8B18-338613036D33}"/>
              </a:ext>
            </a:extLst>
          </p:cNvPr>
          <p:cNvSpPr txBox="1"/>
          <p:nvPr/>
        </p:nvSpPr>
        <p:spPr>
          <a:xfrm>
            <a:off x="585777" y="3283447"/>
            <a:ext cx="6425961" cy="2527364"/>
          </a:xfrm>
          <a:prstGeom prst="rect">
            <a:avLst/>
          </a:prstGeom>
          <a:noFill/>
          <a:ln>
            <a:solidFill>
              <a:srgbClr val="00418C"/>
            </a:solidFill>
          </a:ln>
        </p:spPr>
        <p:txBody>
          <a:bodyPr wrap="square">
            <a:noAutofit/>
          </a:bodyPr>
          <a:lstStyle/>
          <a:p>
            <a:pPr algn="just">
              <a:lnSpc>
                <a:spcPct val="120000"/>
              </a:lnSpc>
            </a:pPr>
            <a:r>
              <a:rPr lang="ja-JP" altLang="en-US" sz="1100" spc="62" dirty="0">
                <a:latin typeface="Arial Nova" panose="020B0504020202020204" pitchFamily="34" charset="0"/>
                <a:ea typeface="BIZ UDPゴシック" panose="020B0400000000000000" pitchFamily="50" charset="-128"/>
              </a:rPr>
              <a:t>　いもち病はイネの重要な病害であり、発生すると生産量が</a:t>
            </a:r>
            <a:r>
              <a:rPr lang="en-US" altLang="ja-JP" sz="1100" spc="62" dirty="0">
                <a:latin typeface="Arial Nova" panose="020B0504020202020204" pitchFamily="34" charset="0"/>
                <a:ea typeface="BIZ UDPゴシック" panose="020B0400000000000000" pitchFamily="50" charset="-128"/>
              </a:rPr>
              <a:t>60</a:t>
            </a:r>
            <a:r>
              <a:rPr lang="ja-JP" altLang="en-US" sz="1100" spc="62" dirty="0">
                <a:latin typeface="Arial Nova" panose="020B0504020202020204" pitchFamily="34" charset="0"/>
                <a:ea typeface="BIZ UDPゴシック" panose="020B0400000000000000" pitchFamily="50" charset="-128"/>
              </a:rPr>
              <a:t>～</a:t>
            </a:r>
            <a:r>
              <a:rPr lang="en-US" altLang="ja-JP" sz="1100" spc="62" dirty="0">
                <a:latin typeface="Arial Nova" panose="020B0504020202020204" pitchFamily="34" charset="0"/>
                <a:ea typeface="BIZ UDPゴシック" panose="020B0400000000000000" pitchFamily="50" charset="-128"/>
              </a:rPr>
              <a:t>30</a:t>
            </a:r>
            <a:r>
              <a:rPr lang="ja-JP" altLang="en-US" sz="1100" spc="62" dirty="0">
                <a:latin typeface="Arial Nova" panose="020B0504020202020204" pitchFamily="34" charset="0"/>
                <a:ea typeface="BIZ UDPゴシック" panose="020B0400000000000000" pitchFamily="50" charset="-128"/>
              </a:rPr>
              <a:t>％低下する。適切な抵抗性イネ品種を作付けすることにより農薬の使用量の大幅な低減につながる。 抵抗性品種の開発には、分離したいもち病菌のレースやそのレースに対して有効な抵抗性遺伝子を明らかにする必要があるが、そのための判別システムとしては開発途上地域で利用可能なものがなかった。 国際農研は、フィリピンにある国際稲研究所と共同で</a:t>
            </a:r>
            <a:r>
              <a:rPr lang="en-US" altLang="ja-JP" sz="1100" spc="62" dirty="0">
                <a:latin typeface="Arial Nova" panose="020B0504020202020204" pitchFamily="34" charset="0"/>
                <a:ea typeface="BIZ UDPゴシック" panose="020B0400000000000000" pitchFamily="50" charset="-128"/>
              </a:rPr>
              <a:t>23</a:t>
            </a:r>
            <a:r>
              <a:rPr lang="ja-JP" altLang="en-US" sz="1100" spc="62" dirty="0">
                <a:latin typeface="Arial Nova" panose="020B0504020202020204" pitchFamily="34" charset="0"/>
                <a:ea typeface="BIZ UDPゴシック" panose="020B0400000000000000" pitchFamily="50" charset="-128"/>
              </a:rPr>
              <a:t>種類の抵抗性遺伝子をひとつづつ保有する標準判別イネ品種を育成するとともに、その抵抗性遺伝子を判別するための標準となるいもち病菌の菌系を選定し、国際的な基準となる判別システムとした。 </a:t>
            </a:r>
            <a:endParaRPr lang="en-US" altLang="ja-JP" sz="1100" spc="62" dirty="0">
              <a:latin typeface="Arial Nova" panose="020B0504020202020204" pitchFamily="34" charset="0"/>
              <a:ea typeface="BIZ UDPゴシック" panose="020B0400000000000000" pitchFamily="50" charset="-128"/>
            </a:endParaRPr>
          </a:p>
          <a:p>
            <a:pPr algn="just">
              <a:lnSpc>
                <a:spcPct val="120000"/>
              </a:lnSpc>
            </a:pPr>
            <a:r>
              <a:rPr lang="ja-JP" altLang="en-US" sz="1100" spc="62" dirty="0">
                <a:latin typeface="Arial Nova" panose="020B0504020202020204" pitchFamily="34" charset="0"/>
                <a:ea typeface="BIZ UDPゴシック" panose="020B0400000000000000" pitchFamily="50" charset="-128"/>
              </a:rPr>
              <a:t>　このシステムに基づき、過去にサンプリングされたいもち病菌の感染スコアを合わせて解析することによって、新たな病原性を有するいもち病菌の発生を把握することができる（図</a:t>
            </a:r>
            <a:r>
              <a:rPr lang="en-US" altLang="ja-JP" sz="1100" spc="62" dirty="0">
                <a:latin typeface="Arial Nova" panose="020B0504020202020204" pitchFamily="34" charset="0"/>
                <a:ea typeface="BIZ UDPゴシック" panose="020B0400000000000000" pitchFamily="50" charset="-128"/>
              </a:rPr>
              <a:t>2</a:t>
            </a:r>
            <a:r>
              <a:rPr lang="ja-JP" altLang="en-US" sz="1100" spc="62" dirty="0">
                <a:latin typeface="Arial Nova" panose="020B0504020202020204" pitchFamily="34" charset="0"/>
                <a:ea typeface="BIZ UDPゴシック" panose="020B0400000000000000" pitchFamily="50" charset="-128"/>
              </a:rPr>
              <a:t>）。 インドネシア、ベトナム、ラオス、バングラデシュの共同研究機関においても標準判別品種を用いて判別菌系の選定が進められ、各国で分布・まん延している菌系の把握や抵抗性品種の育成への利用が開始されている。</a:t>
            </a:r>
            <a:endParaRPr lang="ja-JP" altLang="en-US" sz="1100" strike="sngStrike" spc="62" dirty="0">
              <a:latin typeface="Arial Nova" panose="020B0504020202020204" pitchFamily="34" charset="0"/>
              <a:ea typeface="BIZ UDPゴシック" panose="020B0400000000000000" pitchFamily="50" charset="-128"/>
            </a:endParaRPr>
          </a:p>
        </p:txBody>
      </p:sp>
      <p:sp>
        <p:nvSpPr>
          <p:cNvPr id="6" name="矢印: 五方向 5">
            <a:extLst>
              <a:ext uri="{FF2B5EF4-FFF2-40B4-BE49-F238E27FC236}">
                <a16:creationId xmlns:a16="http://schemas.microsoft.com/office/drawing/2014/main" id="{C2A29B32-D21A-4AA4-AAC8-9B22CCFE662B}"/>
              </a:ext>
            </a:extLst>
          </p:cNvPr>
          <p:cNvSpPr/>
          <p:nvPr/>
        </p:nvSpPr>
        <p:spPr>
          <a:xfrm>
            <a:off x="564495" y="1718086"/>
            <a:ext cx="828000" cy="288000"/>
          </a:xfrm>
          <a:prstGeom prst="homePlate">
            <a:avLst>
              <a:gd name="adj" fmla="val 3354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生産</a:t>
            </a:r>
          </a:p>
        </p:txBody>
      </p:sp>
      <p:sp>
        <p:nvSpPr>
          <p:cNvPr id="8" name="テキスト ボックス 7">
            <a:extLst>
              <a:ext uri="{FF2B5EF4-FFF2-40B4-BE49-F238E27FC236}">
                <a16:creationId xmlns:a16="http://schemas.microsoft.com/office/drawing/2014/main" id="{90EFF2DB-7372-4DDB-B44A-83F2BF8E55F5}"/>
              </a:ext>
            </a:extLst>
          </p:cNvPr>
          <p:cNvSpPr txBox="1"/>
          <p:nvPr/>
        </p:nvSpPr>
        <p:spPr>
          <a:xfrm>
            <a:off x="2285998" y="1715807"/>
            <a:ext cx="1830347"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品目</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水稲、陸稲</a:t>
            </a:r>
          </a:p>
        </p:txBody>
      </p:sp>
      <p:sp>
        <p:nvSpPr>
          <p:cNvPr id="33" name="矢印: 五方向 32">
            <a:extLst>
              <a:ext uri="{FF2B5EF4-FFF2-40B4-BE49-F238E27FC236}">
                <a16:creationId xmlns:a16="http://schemas.microsoft.com/office/drawing/2014/main" id="{88261431-4BE3-4D9C-A418-8694B3F8228F}"/>
              </a:ext>
            </a:extLst>
          </p:cNvPr>
          <p:cNvSpPr/>
          <p:nvPr/>
        </p:nvSpPr>
        <p:spPr>
          <a:xfrm>
            <a:off x="1395683" y="1730848"/>
            <a:ext cx="828000" cy="288000"/>
          </a:xfrm>
          <a:prstGeom prst="homePlate">
            <a:avLst>
              <a:gd name="adj" fmla="val 3354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応用</a:t>
            </a:r>
          </a:p>
        </p:txBody>
      </p:sp>
      <p:sp>
        <p:nvSpPr>
          <p:cNvPr id="23" name="四角形: 角を丸くする 22">
            <a:extLst>
              <a:ext uri="{FF2B5EF4-FFF2-40B4-BE49-F238E27FC236}">
                <a16:creationId xmlns:a16="http://schemas.microsoft.com/office/drawing/2014/main" id="{E5FE761F-A1CE-4BA2-B226-77FF0F0CFF90}"/>
              </a:ext>
            </a:extLst>
          </p:cNvPr>
          <p:cNvSpPr/>
          <p:nvPr/>
        </p:nvSpPr>
        <p:spPr>
          <a:xfrm>
            <a:off x="544778" y="320553"/>
            <a:ext cx="3633450" cy="185791"/>
          </a:xfrm>
          <a:prstGeom prst="roundRect">
            <a:avLst>
              <a:gd name="adj" fmla="val 0"/>
            </a:avLst>
          </a:prstGeom>
          <a:solidFill>
            <a:srgbClr val="004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2" dirty="0">
                <a:solidFill>
                  <a:schemeClr val="bg1"/>
                </a:solidFill>
                <a:latin typeface="BIZ UDPゴシック" panose="020B0400000000000000" pitchFamily="50" charset="-128"/>
                <a:ea typeface="BIZ UDPゴシック" panose="020B0400000000000000" pitchFamily="50" charset="-128"/>
              </a:rPr>
              <a:t>アジアモンスーン地域農林水産技術カタログ</a:t>
            </a:r>
          </a:p>
        </p:txBody>
      </p:sp>
      <p:pic>
        <p:nvPicPr>
          <p:cNvPr id="35" name="図 34" descr="ロゴ&#10;&#10;自動的に生成された説明">
            <a:extLst>
              <a:ext uri="{FF2B5EF4-FFF2-40B4-BE49-F238E27FC236}">
                <a16:creationId xmlns:a16="http://schemas.microsoft.com/office/drawing/2014/main" id="{6C72B332-DDC7-4E43-8E21-9AE386B36B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225" y="9690361"/>
            <a:ext cx="980612" cy="463945"/>
          </a:xfrm>
          <a:prstGeom prst="rect">
            <a:avLst/>
          </a:prstGeom>
        </p:spPr>
      </p:pic>
      <p:sp>
        <p:nvSpPr>
          <p:cNvPr id="37" name="テキスト ボックス 36">
            <a:extLst>
              <a:ext uri="{FF2B5EF4-FFF2-40B4-BE49-F238E27FC236}">
                <a16:creationId xmlns:a16="http://schemas.microsoft.com/office/drawing/2014/main" id="{11A5E22F-9A03-45B6-A2FC-0D8216BE5C36}"/>
              </a:ext>
            </a:extLst>
          </p:cNvPr>
          <p:cNvSpPr txBox="1"/>
          <p:nvPr/>
        </p:nvSpPr>
        <p:spPr>
          <a:xfrm>
            <a:off x="4133476" y="9727710"/>
            <a:ext cx="1992925" cy="416140"/>
          </a:xfrm>
          <a:prstGeom prst="rect">
            <a:avLst/>
          </a:prstGeom>
          <a:noFill/>
          <a:ln>
            <a:noFill/>
          </a:ln>
        </p:spPr>
        <p:txBody>
          <a:bodyPr wrap="square">
            <a:spAutoFit/>
          </a:bodyPr>
          <a:lstStyle/>
          <a:p>
            <a:r>
              <a:rPr lang="ja-JP" altLang="en-US" sz="1052" dirty="0">
                <a:latin typeface="BIZ UDPゴシック" panose="020B0400000000000000" pitchFamily="50" charset="-128"/>
                <a:ea typeface="BIZ UDPゴシック" panose="020B0400000000000000" pitchFamily="50" charset="-128"/>
              </a:rPr>
              <a:t>国立研究開発法人</a:t>
            </a:r>
            <a:endParaRPr lang="en-US" altLang="ja-JP" sz="1052" dirty="0">
              <a:latin typeface="BIZ UDPゴシック" panose="020B0400000000000000" pitchFamily="50" charset="-128"/>
              <a:ea typeface="BIZ UDPゴシック" panose="020B0400000000000000" pitchFamily="50" charset="-128"/>
            </a:endParaRPr>
          </a:p>
          <a:p>
            <a:r>
              <a:rPr lang="ja-JP" altLang="en-US" sz="1052" dirty="0">
                <a:latin typeface="BIZ UDPゴシック" panose="020B0400000000000000" pitchFamily="50" charset="-128"/>
                <a:ea typeface="BIZ UDPゴシック" panose="020B0400000000000000" pitchFamily="50" charset="-128"/>
              </a:rPr>
              <a:t>国際農林水産業研究センター</a:t>
            </a:r>
            <a:endParaRPr kumimoji="1" lang="ja-JP" altLang="en-US" sz="1052" dirty="0">
              <a:latin typeface="BIZ UDPゴシック" panose="020B0400000000000000" pitchFamily="50" charset="-128"/>
              <a:ea typeface="BIZ UDPゴシック" panose="020B0400000000000000" pitchFamily="50" charset="-128"/>
            </a:endParaRPr>
          </a:p>
        </p:txBody>
      </p:sp>
      <p:pic>
        <p:nvPicPr>
          <p:cNvPr id="34" name="Picture 2">
            <a:extLst>
              <a:ext uri="{FF2B5EF4-FFF2-40B4-BE49-F238E27FC236}">
                <a16:creationId xmlns:a16="http://schemas.microsoft.com/office/drawing/2014/main" id="{063B7DAE-AF75-B349-A414-89E92CA9FC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889" y="6093414"/>
            <a:ext cx="2684433" cy="2015423"/>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グループ化 20">
            <a:extLst>
              <a:ext uri="{FF2B5EF4-FFF2-40B4-BE49-F238E27FC236}">
                <a16:creationId xmlns:a16="http://schemas.microsoft.com/office/drawing/2014/main" id="{44F7CB79-372B-AF4C-A296-19BC24F576CB}"/>
              </a:ext>
            </a:extLst>
          </p:cNvPr>
          <p:cNvGrpSpPr/>
          <p:nvPr/>
        </p:nvGrpSpPr>
        <p:grpSpPr>
          <a:xfrm>
            <a:off x="3375224" y="5830882"/>
            <a:ext cx="3623418" cy="2766802"/>
            <a:chOff x="5730631" y="2950006"/>
            <a:chExt cx="3317021" cy="2152259"/>
          </a:xfrm>
        </p:grpSpPr>
        <p:cxnSp>
          <p:nvCxnSpPr>
            <p:cNvPr id="39" name="直線コネクタ 38">
              <a:extLst>
                <a:ext uri="{FF2B5EF4-FFF2-40B4-BE49-F238E27FC236}">
                  <a16:creationId xmlns:a16="http://schemas.microsoft.com/office/drawing/2014/main" id="{8FD7EAA6-0654-6C45-8037-0AAB2D555E20}"/>
                </a:ext>
              </a:extLst>
            </p:cNvPr>
            <p:cNvCxnSpPr>
              <a:cxnSpLocks/>
            </p:cNvCxnSpPr>
            <p:nvPr/>
          </p:nvCxnSpPr>
          <p:spPr>
            <a:xfrm>
              <a:off x="5912657" y="3982332"/>
              <a:ext cx="0" cy="332095"/>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8E2FBE2-4BC7-C441-9FCC-E86C8754AADA}"/>
                </a:ext>
              </a:extLst>
            </p:cNvPr>
            <p:cNvCxnSpPr>
              <a:cxnSpLocks/>
            </p:cNvCxnSpPr>
            <p:nvPr/>
          </p:nvCxnSpPr>
          <p:spPr>
            <a:xfrm>
              <a:off x="5912657" y="3982332"/>
              <a:ext cx="232011"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CA59B4FE-705B-C248-A11C-1F7578F0DBF1}"/>
                </a:ext>
              </a:extLst>
            </p:cNvPr>
            <p:cNvCxnSpPr>
              <a:cxnSpLocks/>
            </p:cNvCxnSpPr>
            <p:nvPr/>
          </p:nvCxnSpPr>
          <p:spPr>
            <a:xfrm>
              <a:off x="6144668" y="3982332"/>
              <a:ext cx="0" cy="341194"/>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5D1087AF-C1F9-2D43-916D-7E895852F96F}"/>
                </a:ext>
              </a:extLst>
            </p:cNvPr>
            <p:cNvCxnSpPr>
              <a:cxnSpLocks/>
            </p:cNvCxnSpPr>
            <p:nvPr/>
          </p:nvCxnSpPr>
          <p:spPr>
            <a:xfrm>
              <a:off x="6269773" y="3773066"/>
              <a:ext cx="0" cy="55046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3E5E26C6-6540-3442-8A2C-1338CBD68707}"/>
                </a:ext>
              </a:extLst>
            </p:cNvPr>
            <p:cNvCxnSpPr>
              <a:cxnSpLocks/>
            </p:cNvCxnSpPr>
            <p:nvPr/>
          </p:nvCxnSpPr>
          <p:spPr>
            <a:xfrm>
              <a:off x="6028662" y="3773066"/>
              <a:ext cx="0" cy="209266"/>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305886C4-8290-EC43-B0CB-9F40C686C4F4}"/>
                </a:ext>
              </a:extLst>
            </p:cNvPr>
            <p:cNvCxnSpPr>
              <a:cxnSpLocks/>
            </p:cNvCxnSpPr>
            <p:nvPr/>
          </p:nvCxnSpPr>
          <p:spPr>
            <a:xfrm>
              <a:off x="6028662" y="3773066"/>
              <a:ext cx="241111"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FB4B1646-C899-8744-BBD0-9612CCC4168A}"/>
                </a:ext>
              </a:extLst>
            </p:cNvPr>
            <p:cNvCxnSpPr>
              <a:cxnSpLocks/>
            </p:cNvCxnSpPr>
            <p:nvPr/>
          </p:nvCxnSpPr>
          <p:spPr>
            <a:xfrm>
              <a:off x="6397153" y="3982332"/>
              <a:ext cx="0" cy="332095"/>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B001BDB9-A595-1D4C-997E-E2B2F263FCCB}"/>
                </a:ext>
              </a:extLst>
            </p:cNvPr>
            <p:cNvCxnSpPr>
              <a:cxnSpLocks/>
            </p:cNvCxnSpPr>
            <p:nvPr/>
          </p:nvCxnSpPr>
          <p:spPr>
            <a:xfrm>
              <a:off x="6397153" y="3982332"/>
              <a:ext cx="232011"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EA45DBA5-FB15-224D-85E9-DDD55051970E}"/>
                </a:ext>
              </a:extLst>
            </p:cNvPr>
            <p:cNvCxnSpPr>
              <a:cxnSpLocks/>
            </p:cNvCxnSpPr>
            <p:nvPr/>
          </p:nvCxnSpPr>
          <p:spPr>
            <a:xfrm>
              <a:off x="6629164" y="3982332"/>
              <a:ext cx="0" cy="341194"/>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0D836F86-C9C5-334D-B844-6E69534DA01B}"/>
                </a:ext>
              </a:extLst>
            </p:cNvPr>
            <p:cNvCxnSpPr>
              <a:cxnSpLocks/>
            </p:cNvCxnSpPr>
            <p:nvPr/>
          </p:nvCxnSpPr>
          <p:spPr>
            <a:xfrm>
              <a:off x="6713326" y="3984608"/>
              <a:ext cx="0" cy="332095"/>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7DF70015-C6DF-D648-A64C-C15EFB1C303A}"/>
                </a:ext>
              </a:extLst>
            </p:cNvPr>
            <p:cNvCxnSpPr>
              <a:cxnSpLocks/>
            </p:cNvCxnSpPr>
            <p:nvPr/>
          </p:nvCxnSpPr>
          <p:spPr>
            <a:xfrm>
              <a:off x="6713326" y="3984608"/>
              <a:ext cx="232011"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0FCF2A02-5256-A040-8E72-7BAB0D37841D}"/>
                </a:ext>
              </a:extLst>
            </p:cNvPr>
            <p:cNvCxnSpPr>
              <a:cxnSpLocks/>
            </p:cNvCxnSpPr>
            <p:nvPr/>
          </p:nvCxnSpPr>
          <p:spPr>
            <a:xfrm>
              <a:off x="6945337" y="3984608"/>
              <a:ext cx="0" cy="341194"/>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5D02EB40-3923-2949-9677-29806BC284F3}"/>
                </a:ext>
              </a:extLst>
            </p:cNvPr>
            <p:cNvCxnSpPr>
              <a:cxnSpLocks/>
            </p:cNvCxnSpPr>
            <p:nvPr/>
          </p:nvCxnSpPr>
          <p:spPr>
            <a:xfrm>
              <a:off x="6508608" y="3773066"/>
              <a:ext cx="0" cy="209266"/>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3E103654-DFB3-BA49-9A2E-A3475C5BD2D0}"/>
                </a:ext>
              </a:extLst>
            </p:cNvPr>
            <p:cNvCxnSpPr>
              <a:cxnSpLocks/>
            </p:cNvCxnSpPr>
            <p:nvPr/>
          </p:nvCxnSpPr>
          <p:spPr>
            <a:xfrm>
              <a:off x="6508608" y="3773066"/>
              <a:ext cx="335157"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324927C8-E067-E045-8AC7-0AB8780E8032}"/>
                </a:ext>
              </a:extLst>
            </p:cNvPr>
            <p:cNvCxnSpPr>
              <a:cxnSpLocks/>
            </p:cNvCxnSpPr>
            <p:nvPr/>
          </p:nvCxnSpPr>
          <p:spPr>
            <a:xfrm>
              <a:off x="6852077" y="3773066"/>
              <a:ext cx="0" cy="209266"/>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CC7BB4C5-C4C1-DA43-B20C-C96DCDBDAC18}"/>
                </a:ext>
              </a:extLst>
            </p:cNvPr>
            <p:cNvCxnSpPr>
              <a:cxnSpLocks/>
            </p:cNvCxnSpPr>
            <p:nvPr/>
          </p:nvCxnSpPr>
          <p:spPr>
            <a:xfrm>
              <a:off x="6150706" y="3563800"/>
              <a:ext cx="0" cy="209266"/>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6CF88E4D-C584-D24B-A646-710377D6DE7A}"/>
                </a:ext>
              </a:extLst>
            </p:cNvPr>
            <p:cNvCxnSpPr>
              <a:cxnSpLocks/>
            </p:cNvCxnSpPr>
            <p:nvPr/>
          </p:nvCxnSpPr>
          <p:spPr>
            <a:xfrm>
              <a:off x="6676186" y="3563800"/>
              <a:ext cx="0" cy="209266"/>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42CD5E99-C8D9-EF48-A09E-4626D2F43093}"/>
                </a:ext>
              </a:extLst>
            </p:cNvPr>
            <p:cNvCxnSpPr>
              <a:cxnSpLocks/>
            </p:cNvCxnSpPr>
            <p:nvPr/>
          </p:nvCxnSpPr>
          <p:spPr>
            <a:xfrm>
              <a:off x="6150705" y="3563800"/>
              <a:ext cx="525481"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ECC8FCCC-47E3-E646-B469-4059EC968C82}"/>
                </a:ext>
              </a:extLst>
            </p:cNvPr>
            <p:cNvSpPr txBox="1"/>
            <p:nvPr/>
          </p:nvSpPr>
          <p:spPr>
            <a:xfrm rot="16200000">
              <a:off x="5725259" y="4657282"/>
              <a:ext cx="375793"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isolate-1</a:t>
              </a:r>
              <a:endParaRPr kumimoji="1" lang="ja-JP" altLang="en-US" sz="702" i="1" dirty="0">
                <a:latin typeface="Arial" panose="020B0604020202020204" pitchFamily="34" charset="0"/>
                <a:cs typeface="Arial" panose="020B0604020202020204" pitchFamily="34" charset="0"/>
              </a:endParaRPr>
            </a:p>
          </p:txBody>
        </p:sp>
        <p:sp>
          <p:nvSpPr>
            <p:cNvPr id="58" name="テキスト ボックス 57">
              <a:extLst>
                <a:ext uri="{FF2B5EF4-FFF2-40B4-BE49-F238E27FC236}">
                  <a16:creationId xmlns:a16="http://schemas.microsoft.com/office/drawing/2014/main" id="{19A56951-8A19-2641-AE51-E82308ADD25D}"/>
                </a:ext>
              </a:extLst>
            </p:cNvPr>
            <p:cNvSpPr txBox="1"/>
            <p:nvPr/>
          </p:nvSpPr>
          <p:spPr>
            <a:xfrm rot="16200000">
              <a:off x="5954996" y="4657282"/>
              <a:ext cx="375793"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isolate-3</a:t>
              </a:r>
              <a:endParaRPr kumimoji="1" lang="ja-JP" altLang="en-US" sz="702" i="1" dirty="0">
                <a:latin typeface="Arial" panose="020B0604020202020204" pitchFamily="34" charset="0"/>
                <a:cs typeface="Arial" panose="020B0604020202020204" pitchFamily="34" charset="0"/>
              </a:endParaRPr>
            </a:p>
          </p:txBody>
        </p:sp>
        <p:sp>
          <p:nvSpPr>
            <p:cNvPr id="59" name="テキスト ボックス 58">
              <a:extLst>
                <a:ext uri="{FF2B5EF4-FFF2-40B4-BE49-F238E27FC236}">
                  <a16:creationId xmlns:a16="http://schemas.microsoft.com/office/drawing/2014/main" id="{B937F497-53DF-3A47-ACC0-AC96AB4283D5}"/>
                </a:ext>
              </a:extLst>
            </p:cNvPr>
            <p:cNvSpPr txBox="1"/>
            <p:nvPr/>
          </p:nvSpPr>
          <p:spPr>
            <a:xfrm rot="16200000">
              <a:off x="6079926" y="4657282"/>
              <a:ext cx="375793"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isolate-5</a:t>
              </a:r>
              <a:endParaRPr kumimoji="1" lang="ja-JP" altLang="en-US" sz="702" i="1" dirty="0">
                <a:latin typeface="Arial" panose="020B0604020202020204" pitchFamily="34" charset="0"/>
                <a:cs typeface="Arial" panose="020B0604020202020204" pitchFamily="34" charset="0"/>
              </a:endParaRPr>
            </a:p>
          </p:txBody>
        </p:sp>
        <p:sp>
          <p:nvSpPr>
            <p:cNvPr id="60" name="テキスト ボックス 59">
              <a:extLst>
                <a:ext uri="{FF2B5EF4-FFF2-40B4-BE49-F238E27FC236}">
                  <a16:creationId xmlns:a16="http://schemas.microsoft.com/office/drawing/2014/main" id="{D92F58FE-ADED-D544-BE1A-58B927AC005F}"/>
                </a:ext>
              </a:extLst>
            </p:cNvPr>
            <p:cNvSpPr txBox="1"/>
            <p:nvPr/>
          </p:nvSpPr>
          <p:spPr>
            <a:xfrm rot="16200000">
              <a:off x="6204097" y="4657282"/>
              <a:ext cx="375793"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isolate-2</a:t>
              </a:r>
              <a:endParaRPr kumimoji="1" lang="ja-JP" altLang="en-US" sz="702" i="1" dirty="0">
                <a:latin typeface="Arial" panose="020B0604020202020204" pitchFamily="34" charset="0"/>
                <a:cs typeface="Arial" panose="020B0604020202020204" pitchFamily="34" charset="0"/>
              </a:endParaRPr>
            </a:p>
          </p:txBody>
        </p:sp>
        <p:sp>
          <p:nvSpPr>
            <p:cNvPr id="61" name="テキスト ボックス 60">
              <a:extLst>
                <a:ext uri="{FF2B5EF4-FFF2-40B4-BE49-F238E27FC236}">
                  <a16:creationId xmlns:a16="http://schemas.microsoft.com/office/drawing/2014/main" id="{77E2CE07-F628-944E-836C-15D8E7AFF926}"/>
                </a:ext>
              </a:extLst>
            </p:cNvPr>
            <p:cNvSpPr txBox="1"/>
            <p:nvPr/>
          </p:nvSpPr>
          <p:spPr>
            <a:xfrm rot="16200000">
              <a:off x="6414831" y="4637243"/>
              <a:ext cx="401138"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isolate-6*</a:t>
              </a:r>
              <a:endParaRPr kumimoji="1" lang="ja-JP" altLang="en-US" sz="702" i="1" dirty="0">
                <a:latin typeface="Arial" panose="020B0604020202020204" pitchFamily="34" charset="0"/>
                <a:cs typeface="Arial" panose="020B0604020202020204" pitchFamily="34" charset="0"/>
              </a:endParaRPr>
            </a:p>
          </p:txBody>
        </p:sp>
        <p:sp>
          <p:nvSpPr>
            <p:cNvPr id="62" name="テキスト ボックス 61">
              <a:extLst>
                <a:ext uri="{FF2B5EF4-FFF2-40B4-BE49-F238E27FC236}">
                  <a16:creationId xmlns:a16="http://schemas.microsoft.com/office/drawing/2014/main" id="{3D285CC8-0387-5A48-8F35-1B81A47D7866}"/>
                </a:ext>
              </a:extLst>
            </p:cNvPr>
            <p:cNvSpPr txBox="1"/>
            <p:nvPr/>
          </p:nvSpPr>
          <p:spPr>
            <a:xfrm rot="16200000">
              <a:off x="6525547" y="4657282"/>
              <a:ext cx="375793"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isolate-4</a:t>
              </a:r>
              <a:endParaRPr kumimoji="1" lang="ja-JP" altLang="en-US" sz="702" i="1" dirty="0">
                <a:latin typeface="Arial" panose="020B0604020202020204" pitchFamily="34" charset="0"/>
                <a:cs typeface="Arial" panose="020B0604020202020204" pitchFamily="34" charset="0"/>
              </a:endParaRPr>
            </a:p>
          </p:txBody>
        </p:sp>
        <p:sp>
          <p:nvSpPr>
            <p:cNvPr id="63" name="テキスト ボックス 62">
              <a:extLst>
                <a:ext uri="{FF2B5EF4-FFF2-40B4-BE49-F238E27FC236}">
                  <a16:creationId xmlns:a16="http://schemas.microsoft.com/office/drawing/2014/main" id="{8AB3CB47-6BF4-7043-B2AB-F7AF6C18ACAE}"/>
                </a:ext>
              </a:extLst>
            </p:cNvPr>
            <p:cNvSpPr txBox="1"/>
            <p:nvPr/>
          </p:nvSpPr>
          <p:spPr>
            <a:xfrm rot="16200000">
              <a:off x="6736484" y="4637243"/>
              <a:ext cx="401138" cy="179639"/>
            </a:xfrm>
            <a:prstGeom prst="rect">
              <a:avLst/>
            </a:prstGeom>
            <a:noFill/>
          </p:spPr>
          <p:txBody>
            <a:bodyPr wrap="none" rtlCol="0">
              <a:spAutoFit/>
            </a:bodyPr>
            <a:lstStyle/>
            <a:p>
              <a:r>
                <a:rPr kumimoji="1" lang="en-US" altLang="ja-JP" sz="702" i="1" dirty="0">
                  <a:latin typeface="Arial" panose="020B0604020202020204" pitchFamily="34" charset="0"/>
                  <a:cs typeface="Arial" panose="020B0604020202020204" pitchFamily="34" charset="0"/>
                </a:rPr>
                <a:t>isolate-7*</a:t>
              </a:r>
              <a:endParaRPr kumimoji="1" lang="ja-JP" altLang="en-US" sz="702" i="1" dirty="0">
                <a:latin typeface="Arial" panose="020B0604020202020204" pitchFamily="34" charset="0"/>
                <a:cs typeface="Arial" panose="020B0604020202020204" pitchFamily="34" charset="0"/>
              </a:endParaRPr>
            </a:p>
          </p:txBody>
        </p:sp>
        <p:cxnSp>
          <p:nvCxnSpPr>
            <p:cNvPr id="64" name="直線コネクタ 63">
              <a:extLst>
                <a:ext uri="{FF2B5EF4-FFF2-40B4-BE49-F238E27FC236}">
                  <a16:creationId xmlns:a16="http://schemas.microsoft.com/office/drawing/2014/main" id="{C4E8CDDE-7561-B745-A0EE-4DC8100683A0}"/>
                </a:ext>
              </a:extLst>
            </p:cNvPr>
            <p:cNvCxnSpPr>
              <a:cxnSpLocks/>
            </p:cNvCxnSpPr>
            <p:nvPr/>
          </p:nvCxnSpPr>
          <p:spPr>
            <a:xfrm>
              <a:off x="7135239" y="4107439"/>
              <a:ext cx="0" cy="216087"/>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5D6DB003-AE71-1449-8BC7-995F5A7C1E8A}"/>
                </a:ext>
              </a:extLst>
            </p:cNvPr>
            <p:cNvCxnSpPr>
              <a:cxnSpLocks/>
            </p:cNvCxnSpPr>
            <p:nvPr/>
          </p:nvCxnSpPr>
          <p:spPr>
            <a:xfrm>
              <a:off x="7135239" y="4107439"/>
              <a:ext cx="232011" cy="0"/>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74390025-9B39-9440-9E7B-0B4DB1E6DE71}"/>
                </a:ext>
              </a:extLst>
            </p:cNvPr>
            <p:cNvCxnSpPr>
              <a:cxnSpLocks/>
            </p:cNvCxnSpPr>
            <p:nvPr/>
          </p:nvCxnSpPr>
          <p:spPr>
            <a:xfrm>
              <a:off x="7367250" y="4107439"/>
              <a:ext cx="0" cy="216087"/>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7FEA969F-A07B-D546-88D2-D526D70DD403}"/>
                </a:ext>
              </a:extLst>
            </p:cNvPr>
            <p:cNvCxnSpPr>
              <a:cxnSpLocks/>
            </p:cNvCxnSpPr>
            <p:nvPr/>
          </p:nvCxnSpPr>
          <p:spPr>
            <a:xfrm>
              <a:off x="7485530" y="4171127"/>
              <a:ext cx="0" cy="152399"/>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67F44526-2532-6F4A-B153-A49F47F1BC8A}"/>
                </a:ext>
              </a:extLst>
            </p:cNvPr>
            <p:cNvCxnSpPr>
              <a:cxnSpLocks/>
            </p:cNvCxnSpPr>
            <p:nvPr/>
          </p:nvCxnSpPr>
          <p:spPr>
            <a:xfrm>
              <a:off x="7485530" y="4171127"/>
              <a:ext cx="232011" cy="0"/>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43D51488-5103-C54C-AA7D-79DA2643F9EF}"/>
                </a:ext>
              </a:extLst>
            </p:cNvPr>
            <p:cNvCxnSpPr>
              <a:cxnSpLocks/>
            </p:cNvCxnSpPr>
            <p:nvPr/>
          </p:nvCxnSpPr>
          <p:spPr>
            <a:xfrm>
              <a:off x="7717541" y="4171127"/>
              <a:ext cx="0" cy="152399"/>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18289EC9-734B-B346-A0DA-CA1B375846A2}"/>
                </a:ext>
              </a:extLst>
            </p:cNvPr>
            <p:cNvCxnSpPr>
              <a:cxnSpLocks/>
            </p:cNvCxnSpPr>
            <p:nvPr/>
          </p:nvCxnSpPr>
          <p:spPr>
            <a:xfrm flipH="1">
              <a:off x="7841540" y="3961861"/>
              <a:ext cx="1106" cy="361665"/>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EA7B60D8-3FD9-F14B-A065-17E54DB5E3A9}"/>
                </a:ext>
              </a:extLst>
            </p:cNvPr>
            <p:cNvCxnSpPr>
              <a:cxnSpLocks/>
            </p:cNvCxnSpPr>
            <p:nvPr/>
          </p:nvCxnSpPr>
          <p:spPr>
            <a:xfrm>
              <a:off x="7601535" y="3961861"/>
              <a:ext cx="0" cy="209266"/>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B8214BE2-33A5-1243-AAC2-2ABF35373E4D}"/>
                </a:ext>
              </a:extLst>
            </p:cNvPr>
            <p:cNvCxnSpPr>
              <a:cxnSpLocks/>
            </p:cNvCxnSpPr>
            <p:nvPr/>
          </p:nvCxnSpPr>
          <p:spPr>
            <a:xfrm>
              <a:off x="7601535" y="3961861"/>
              <a:ext cx="241111" cy="0"/>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E5444973-DDE1-684E-8EAE-7149335EBFCC}"/>
                </a:ext>
              </a:extLst>
            </p:cNvPr>
            <p:cNvCxnSpPr>
              <a:cxnSpLocks/>
            </p:cNvCxnSpPr>
            <p:nvPr/>
          </p:nvCxnSpPr>
          <p:spPr>
            <a:xfrm>
              <a:off x="7256794" y="3886796"/>
              <a:ext cx="0" cy="220643"/>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927D77AE-2DE4-7E41-BC5C-24C531C8F431}"/>
                </a:ext>
              </a:extLst>
            </p:cNvPr>
            <p:cNvCxnSpPr>
              <a:cxnSpLocks/>
            </p:cNvCxnSpPr>
            <p:nvPr/>
          </p:nvCxnSpPr>
          <p:spPr>
            <a:xfrm>
              <a:off x="7262831" y="3886796"/>
              <a:ext cx="464810" cy="0"/>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7BA872E4-69DB-7B44-A7A7-B6EF562ABF01}"/>
                </a:ext>
              </a:extLst>
            </p:cNvPr>
            <p:cNvCxnSpPr>
              <a:cxnSpLocks/>
            </p:cNvCxnSpPr>
            <p:nvPr/>
          </p:nvCxnSpPr>
          <p:spPr>
            <a:xfrm>
              <a:off x="7727641" y="3886796"/>
              <a:ext cx="0" cy="65968"/>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44681D0F-1092-0243-9A41-08C0FCBA68A2}"/>
                </a:ext>
              </a:extLst>
            </p:cNvPr>
            <p:cNvCxnSpPr>
              <a:cxnSpLocks/>
            </p:cNvCxnSpPr>
            <p:nvPr/>
          </p:nvCxnSpPr>
          <p:spPr>
            <a:xfrm>
              <a:off x="8723338" y="4180228"/>
              <a:ext cx="0" cy="152399"/>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2EAF8A00-ABD7-AD41-B923-DD9A5FEB0B70}"/>
                </a:ext>
              </a:extLst>
            </p:cNvPr>
            <p:cNvCxnSpPr>
              <a:cxnSpLocks/>
            </p:cNvCxnSpPr>
            <p:nvPr/>
          </p:nvCxnSpPr>
          <p:spPr>
            <a:xfrm>
              <a:off x="8723338" y="4180228"/>
              <a:ext cx="232011" cy="0"/>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57DCC52E-367B-664E-8F66-50551E4B3265}"/>
                </a:ext>
              </a:extLst>
            </p:cNvPr>
            <p:cNvCxnSpPr>
              <a:cxnSpLocks/>
            </p:cNvCxnSpPr>
            <p:nvPr/>
          </p:nvCxnSpPr>
          <p:spPr>
            <a:xfrm>
              <a:off x="8955349" y="4180228"/>
              <a:ext cx="0" cy="152399"/>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AA9B5599-EAC1-4A49-857D-72B2DF885C33}"/>
                </a:ext>
              </a:extLst>
            </p:cNvPr>
            <p:cNvCxnSpPr>
              <a:cxnSpLocks/>
            </p:cNvCxnSpPr>
            <p:nvPr/>
          </p:nvCxnSpPr>
          <p:spPr>
            <a:xfrm flipH="1">
              <a:off x="8595962" y="3969822"/>
              <a:ext cx="1106" cy="361665"/>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5ABA5F2C-B0DC-8E4A-8FAE-86F10B7134C6}"/>
                </a:ext>
              </a:extLst>
            </p:cNvPr>
            <p:cNvCxnSpPr>
              <a:cxnSpLocks/>
            </p:cNvCxnSpPr>
            <p:nvPr/>
          </p:nvCxnSpPr>
          <p:spPr>
            <a:xfrm>
              <a:off x="8839343" y="3982332"/>
              <a:ext cx="0" cy="188795"/>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B8B6994E-0506-4A49-B333-915F187492B7}"/>
                </a:ext>
              </a:extLst>
            </p:cNvPr>
            <p:cNvCxnSpPr>
              <a:cxnSpLocks/>
            </p:cNvCxnSpPr>
            <p:nvPr/>
          </p:nvCxnSpPr>
          <p:spPr>
            <a:xfrm>
              <a:off x="8602782" y="3970961"/>
              <a:ext cx="236561" cy="0"/>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1D902157-535C-F640-B651-E205A43C34D9}"/>
                </a:ext>
              </a:extLst>
            </p:cNvPr>
            <p:cNvCxnSpPr>
              <a:cxnSpLocks/>
            </p:cNvCxnSpPr>
            <p:nvPr/>
          </p:nvCxnSpPr>
          <p:spPr>
            <a:xfrm>
              <a:off x="8480101" y="3827662"/>
              <a:ext cx="0" cy="506102"/>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28F2A455-64C7-674A-B431-F3E02A9AA607}"/>
                </a:ext>
              </a:extLst>
            </p:cNvPr>
            <p:cNvCxnSpPr>
              <a:cxnSpLocks/>
            </p:cNvCxnSpPr>
            <p:nvPr/>
          </p:nvCxnSpPr>
          <p:spPr>
            <a:xfrm>
              <a:off x="8721937" y="3827662"/>
              <a:ext cx="0" cy="134199"/>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1C205262-78DD-AA4C-A022-2BF12ACD4C10}"/>
                </a:ext>
              </a:extLst>
            </p:cNvPr>
            <p:cNvCxnSpPr>
              <a:cxnSpLocks/>
            </p:cNvCxnSpPr>
            <p:nvPr/>
          </p:nvCxnSpPr>
          <p:spPr>
            <a:xfrm>
              <a:off x="8484501" y="3827662"/>
              <a:ext cx="236561" cy="0"/>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DC2FD53D-1392-3D4C-BA38-DE199BA51574}"/>
                </a:ext>
              </a:extLst>
            </p:cNvPr>
            <p:cNvCxnSpPr>
              <a:cxnSpLocks/>
            </p:cNvCxnSpPr>
            <p:nvPr/>
          </p:nvCxnSpPr>
          <p:spPr>
            <a:xfrm>
              <a:off x="8129661" y="4171127"/>
              <a:ext cx="0" cy="152399"/>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22022C96-2E77-8B40-A29D-6E7FF4C867CD}"/>
                </a:ext>
              </a:extLst>
            </p:cNvPr>
            <p:cNvCxnSpPr>
              <a:cxnSpLocks/>
            </p:cNvCxnSpPr>
            <p:nvPr/>
          </p:nvCxnSpPr>
          <p:spPr>
            <a:xfrm>
              <a:off x="8129661" y="4171127"/>
              <a:ext cx="232011" cy="0"/>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BB86513F-61B4-A24F-98A0-1C23A0DD421D}"/>
                </a:ext>
              </a:extLst>
            </p:cNvPr>
            <p:cNvCxnSpPr>
              <a:cxnSpLocks/>
            </p:cNvCxnSpPr>
            <p:nvPr/>
          </p:nvCxnSpPr>
          <p:spPr>
            <a:xfrm>
              <a:off x="8361672" y="4171127"/>
              <a:ext cx="0" cy="152399"/>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05CB03E8-E05E-E948-AAEE-C7A5CCBBD993}"/>
                </a:ext>
              </a:extLst>
            </p:cNvPr>
            <p:cNvCxnSpPr>
              <a:cxnSpLocks/>
            </p:cNvCxnSpPr>
            <p:nvPr/>
          </p:nvCxnSpPr>
          <p:spPr>
            <a:xfrm>
              <a:off x="8244272" y="3661614"/>
              <a:ext cx="0" cy="506102"/>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A89E971D-F708-AB4B-B440-B6C0B011AA0B}"/>
                </a:ext>
              </a:extLst>
            </p:cNvPr>
            <p:cNvCxnSpPr>
              <a:cxnSpLocks/>
            </p:cNvCxnSpPr>
            <p:nvPr/>
          </p:nvCxnSpPr>
          <p:spPr>
            <a:xfrm>
              <a:off x="8607394" y="3661614"/>
              <a:ext cx="0" cy="166048"/>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93EADFB6-4A05-5047-BC75-05F862BE4C91}"/>
                </a:ext>
              </a:extLst>
            </p:cNvPr>
            <p:cNvCxnSpPr>
              <a:cxnSpLocks/>
            </p:cNvCxnSpPr>
            <p:nvPr/>
          </p:nvCxnSpPr>
          <p:spPr>
            <a:xfrm>
              <a:off x="8248672" y="3661614"/>
              <a:ext cx="354110" cy="0"/>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5FDF7B57-AE3E-E54E-8E7C-08CC2B00374A}"/>
                </a:ext>
              </a:extLst>
            </p:cNvPr>
            <p:cNvCxnSpPr>
              <a:cxnSpLocks/>
            </p:cNvCxnSpPr>
            <p:nvPr/>
          </p:nvCxnSpPr>
          <p:spPr>
            <a:xfrm>
              <a:off x="6419856" y="3468265"/>
              <a:ext cx="1" cy="88712"/>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15778BF4-8874-224E-B7D9-4F89BCDFA404}"/>
                </a:ext>
              </a:extLst>
            </p:cNvPr>
            <p:cNvCxnSpPr>
              <a:cxnSpLocks/>
            </p:cNvCxnSpPr>
            <p:nvPr/>
          </p:nvCxnSpPr>
          <p:spPr>
            <a:xfrm>
              <a:off x="7508275" y="3468265"/>
              <a:ext cx="0" cy="418531"/>
            </a:xfrm>
            <a:prstGeom prst="line">
              <a:avLst/>
            </a:prstGeom>
            <a:ln w="12700" cap="rnd">
              <a:solidFill>
                <a:srgbClr val="FF0000"/>
              </a:solidFill>
              <a:beve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7118EDE8-25BD-8F40-A075-E7D9E8871650}"/>
                </a:ext>
              </a:extLst>
            </p:cNvPr>
            <p:cNvCxnSpPr>
              <a:cxnSpLocks/>
            </p:cNvCxnSpPr>
            <p:nvPr/>
          </p:nvCxnSpPr>
          <p:spPr>
            <a:xfrm>
              <a:off x="6419856" y="3468265"/>
              <a:ext cx="1088419"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D28A6F7B-98BB-3E4B-8EAD-AD9E458E825B}"/>
                </a:ext>
              </a:extLst>
            </p:cNvPr>
            <p:cNvCxnSpPr>
              <a:cxnSpLocks/>
            </p:cNvCxnSpPr>
            <p:nvPr/>
          </p:nvCxnSpPr>
          <p:spPr>
            <a:xfrm>
              <a:off x="7004437" y="3166363"/>
              <a:ext cx="0" cy="29508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F72A14FF-1329-174B-A8B3-3955F8295A13}"/>
                </a:ext>
              </a:extLst>
            </p:cNvPr>
            <p:cNvCxnSpPr>
              <a:cxnSpLocks/>
            </p:cNvCxnSpPr>
            <p:nvPr/>
          </p:nvCxnSpPr>
          <p:spPr>
            <a:xfrm>
              <a:off x="7004437" y="3166363"/>
              <a:ext cx="1421290" cy="0"/>
            </a:xfrm>
            <a:prstGeom prst="line">
              <a:avLst/>
            </a:prstGeom>
            <a:ln w="12700" cap="rnd">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3F37570C-1BFB-294B-B83D-5C88002D10A6}"/>
                </a:ext>
              </a:extLst>
            </p:cNvPr>
            <p:cNvCxnSpPr>
              <a:cxnSpLocks/>
            </p:cNvCxnSpPr>
            <p:nvPr/>
          </p:nvCxnSpPr>
          <p:spPr>
            <a:xfrm>
              <a:off x="8425727" y="3166363"/>
              <a:ext cx="0" cy="495251"/>
            </a:xfrm>
            <a:prstGeom prst="line">
              <a:avLst/>
            </a:prstGeom>
            <a:ln w="12700" cap="rnd">
              <a:solidFill>
                <a:schemeClr val="accent2"/>
              </a:solidFill>
              <a:bevel/>
            </a:ln>
          </p:spPr>
          <p:style>
            <a:lnRef idx="1">
              <a:schemeClr val="accent1"/>
            </a:lnRef>
            <a:fillRef idx="0">
              <a:schemeClr val="accent1"/>
            </a:fillRef>
            <a:effectRef idx="0">
              <a:schemeClr val="accent1"/>
            </a:effectRef>
            <a:fontRef idx="minor">
              <a:schemeClr val="tx1"/>
            </a:fontRef>
          </p:style>
        </p:cxnSp>
        <p:sp>
          <p:nvSpPr>
            <p:cNvPr id="100" name="テキスト ボックス 99">
              <a:extLst>
                <a:ext uri="{FF2B5EF4-FFF2-40B4-BE49-F238E27FC236}">
                  <a16:creationId xmlns:a16="http://schemas.microsoft.com/office/drawing/2014/main" id="{0786747D-8D0E-FE46-8BBB-5AA037E256CD}"/>
                </a:ext>
              </a:extLst>
            </p:cNvPr>
            <p:cNvSpPr txBox="1"/>
            <p:nvPr/>
          </p:nvSpPr>
          <p:spPr>
            <a:xfrm rot="16200000">
              <a:off x="6934410" y="4637243"/>
              <a:ext cx="401138" cy="179639"/>
            </a:xfrm>
            <a:prstGeom prst="rect">
              <a:avLst/>
            </a:prstGeom>
            <a:noFill/>
          </p:spPr>
          <p:txBody>
            <a:bodyPr wrap="none" rtlCol="0">
              <a:spAutoFit/>
            </a:bodyPr>
            <a:lstStyle/>
            <a:p>
              <a:r>
                <a:rPr kumimoji="1" lang="en-US" altLang="ja-JP" sz="702" i="1" dirty="0">
                  <a:solidFill>
                    <a:srgbClr val="FF0000"/>
                  </a:solidFill>
                  <a:latin typeface="Arial" panose="020B0604020202020204" pitchFamily="34" charset="0"/>
                  <a:cs typeface="Arial" panose="020B0604020202020204" pitchFamily="34" charset="0"/>
                </a:rPr>
                <a:t>isolate-9*</a:t>
              </a:r>
              <a:endParaRPr kumimoji="1" lang="ja-JP" altLang="en-US" sz="702" i="1" dirty="0">
                <a:solidFill>
                  <a:srgbClr val="FF0000"/>
                </a:solidFill>
                <a:latin typeface="Arial" panose="020B0604020202020204" pitchFamily="34" charset="0"/>
                <a:cs typeface="Arial" panose="020B0604020202020204" pitchFamily="34" charset="0"/>
              </a:endParaRPr>
            </a:p>
          </p:txBody>
        </p:sp>
        <p:sp>
          <p:nvSpPr>
            <p:cNvPr id="101" name="テキスト ボックス 100">
              <a:extLst>
                <a:ext uri="{FF2B5EF4-FFF2-40B4-BE49-F238E27FC236}">
                  <a16:creationId xmlns:a16="http://schemas.microsoft.com/office/drawing/2014/main" id="{2C9E380F-81C6-6D4C-A805-D397B419C0CA}"/>
                </a:ext>
              </a:extLst>
            </p:cNvPr>
            <p:cNvSpPr txBox="1"/>
            <p:nvPr/>
          </p:nvSpPr>
          <p:spPr>
            <a:xfrm rot="16200000">
              <a:off x="7136426" y="4608391"/>
              <a:ext cx="436851" cy="179639"/>
            </a:xfrm>
            <a:prstGeom prst="rect">
              <a:avLst/>
            </a:prstGeom>
            <a:noFill/>
          </p:spPr>
          <p:txBody>
            <a:bodyPr wrap="none" rtlCol="0">
              <a:spAutoFit/>
            </a:bodyPr>
            <a:lstStyle/>
            <a:p>
              <a:r>
                <a:rPr kumimoji="1" lang="en-US" altLang="ja-JP" sz="702" i="1" dirty="0">
                  <a:solidFill>
                    <a:srgbClr val="FF0000"/>
                  </a:solidFill>
                  <a:latin typeface="Arial" panose="020B0604020202020204" pitchFamily="34" charset="0"/>
                  <a:cs typeface="Arial" panose="020B0604020202020204" pitchFamily="34" charset="0"/>
                </a:rPr>
                <a:t>isolate-12*</a:t>
              </a:r>
              <a:endParaRPr kumimoji="1" lang="ja-JP" altLang="en-US" sz="702" i="1" dirty="0">
                <a:solidFill>
                  <a:srgbClr val="FF0000"/>
                </a:solidFill>
                <a:latin typeface="Arial" panose="020B0604020202020204" pitchFamily="34" charset="0"/>
                <a:cs typeface="Arial" panose="020B0604020202020204" pitchFamily="34" charset="0"/>
              </a:endParaRPr>
            </a:p>
          </p:txBody>
        </p:sp>
        <p:sp>
          <p:nvSpPr>
            <p:cNvPr id="102" name="テキスト ボックス 101">
              <a:extLst>
                <a:ext uri="{FF2B5EF4-FFF2-40B4-BE49-F238E27FC236}">
                  <a16:creationId xmlns:a16="http://schemas.microsoft.com/office/drawing/2014/main" id="{9B90ADAB-50CF-3849-97A5-21672CED8192}"/>
                </a:ext>
              </a:extLst>
            </p:cNvPr>
            <p:cNvSpPr txBox="1"/>
            <p:nvPr/>
          </p:nvSpPr>
          <p:spPr>
            <a:xfrm rot="16200000">
              <a:off x="7266811" y="4608391"/>
              <a:ext cx="436851" cy="179639"/>
            </a:xfrm>
            <a:prstGeom prst="rect">
              <a:avLst/>
            </a:prstGeom>
            <a:noFill/>
          </p:spPr>
          <p:txBody>
            <a:bodyPr wrap="none" rtlCol="0">
              <a:spAutoFit/>
            </a:bodyPr>
            <a:lstStyle/>
            <a:p>
              <a:r>
                <a:rPr kumimoji="1" lang="en-US" altLang="ja-JP" sz="702" i="1" dirty="0">
                  <a:solidFill>
                    <a:srgbClr val="FF0000"/>
                  </a:solidFill>
                  <a:latin typeface="Arial" panose="020B0604020202020204" pitchFamily="34" charset="0"/>
                  <a:cs typeface="Arial" panose="020B0604020202020204" pitchFamily="34" charset="0"/>
                </a:rPr>
                <a:t>isolate-15*</a:t>
              </a:r>
              <a:endParaRPr kumimoji="1" lang="ja-JP" altLang="en-US" sz="702" i="1" dirty="0">
                <a:solidFill>
                  <a:srgbClr val="FF0000"/>
                </a:solidFill>
                <a:latin typeface="Arial" panose="020B0604020202020204" pitchFamily="34" charset="0"/>
                <a:cs typeface="Arial" panose="020B0604020202020204" pitchFamily="34" charset="0"/>
              </a:endParaRPr>
            </a:p>
          </p:txBody>
        </p:sp>
        <p:sp>
          <p:nvSpPr>
            <p:cNvPr id="103" name="テキスト ボックス 102">
              <a:extLst>
                <a:ext uri="{FF2B5EF4-FFF2-40B4-BE49-F238E27FC236}">
                  <a16:creationId xmlns:a16="http://schemas.microsoft.com/office/drawing/2014/main" id="{23ED5A0E-3D25-D540-8BEC-3A975F3C9C84}"/>
                </a:ext>
              </a:extLst>
            </p:cNvPr>
            <p:cNvSpPr txBox="1"/>
            <p:nvPr/>
          </p:nvSpPr>
          <p:spPr>
            <a:xfrm rot="16200000">
              <a:off x="7492224" y="4608391"/>
              <a:ext cx="436851" cy="179639"/>
            </a:xfrm>
            <a:prstGeom prst="rect">
              <a:avLst/>
            </a:prstGeom>
            <a:noFill/>
          </p:spPr>
          <p:txBody>
            <a:bodyPr wrap="none" rtlCol="0">
              <a:spAutoFit/>
            </a:bodyPr>
            <a:lstStyle/>
            <a:p>
              <a:r>
                <a:rPr kumimoji="1" lang="en-US" altLang="ja-JP" sz="702" i="1" dirty="0">
                  <a:solidFill>
                    <a:srgbClr val="FF0000"/>
                  </a:solidFill>
                  <a:latin typeface="Arial" panose="020B0604020202020204" pitchFamily="34" charset="0"/>
                  <a:cs typeface="Arial" panose="020B0604020202020204" pitchFamily="34" charset="0"/>
                </a:rPr>
                <a:t>isolate-11*</a:t>
              </a:r>
              <a:endParaRPr kumimoji="1" lang="ja-JP" altLang="en-US" sz="702" i="1" dirty="0">
                <a:solidFill>
                  <a:srgbClr val="FF0000"/>
                </a:solidFill>
                <a:latin typeface="Arial" panose="020B0604020202020204" pitchFamily="34" charset="0"/>
                <a:cs typeface="Arial" panose="020B0604020202020204" pitchFamily="34" charset="0"/>
              </a:endParaRPr>
            </a:p>
          </p:txBody>
        </p:sp>
        <p:sp>
          <p:nvSpPr>
            <p:cNvPr id="104" name="テキスト ボックス 103">
              <a:extLst>
                <a:ext uri="{FF2B5EF4-FFF2-40B4-BE49-F238E27FC236}">
                  <a16:creationId xmlns:a16="http://schemas.microsoft.com/office/drawing/2014/main" id="{413D280B-A98E-9044-8FB1-29155A28805D}"/>
                </a:ext>
              </a:extLst>
            </p:cNvPr>
            <p:cNvSpPr txBox="1"/>
            <p:nvPr/>
          </p:nvSpPr>
          <p:spPr>
            <a:xfrm rot="16200000">
              <a:off x="7629660" y="4608391"/>
              <a:ext cx="436851" cy="179639"/>
            </a:xfrm>
            <a:prstGeom prst="rect">
              <a:avLst/>
            </a:prstGeom>
            <a:noFill/>
          </p:spPr>
          <p:txBody>
            <a:bodyPr wrap="none" rtlCol="0">
              <a:spAutoFit/>
            </a:bodyPr>
            <a:lstStyle/>
            <a:p>
              <a:r>
                <a:rPr kumimoji="1" lang="en-US" altLang="ja-JP" sz="702" i="1" dirty="0">
                  <a:solidFill>
                    <a:srgbClr val="FF0000"/>
                  </a:solidFill>
                  <a:latin typeface="Arial" panose="020B0604020202020204" pitchFamily="34" charset="0"/>
                  <a:cs typeface="Arial" panose="020B0604020202020204" pitchFamily="34" charset="0"/>
                </a:rPr>
                <a:t>isolate-14*</a:t>
              </a:r>
              <a:endParaRPr kumimoji="1" lang="ja-JP" altLang="en-US" sz="702" i="1" dirty="0">
                <a:solidFill>
                  <a:srgbClr val="FF0000"/>
                </a:solidFill>
                <a:latin typeface="Arial" panose="020B0604020202020204" pitchFamily="34" charset="0"/>
                <a:cs typeface="Arial" panose="020B0604020202020204" pitchFamily="34" charset="0"/>
              </a:endParaRPr>
            </a:p>
          </p:txBody>
        </p:sp>
        <p:sp>
          <p:nvSpPr>
            <p:cNvPr id="105" name="テキスト ボックス 104">
              <a:extLst>
                <a:ext uri="{FF2B5EF4-FFF2-40B4-BE49-F238E27FC236}">
                  <a16:creationId xmlns:a16="http://schemas.microsoft.com/office/drawing/2014/main" id="{401DBB17-2975-5343-B0D7-ADDF393CB56E}"/>
                </a:ext>
              </a:extLst>
            </p:cNvPr>
            <p:cNvSpPr txBox="1"/>
            <p:nvPr/>
          </p:nvSpPr>
          <p:spPr>
            <a:xfrm rot="16200000">
              <a:off x="7927739" y="4637243"/>
              <a:ext cx="401138"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isolate-8*</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06" name="テキスト ボックス 105">
              <a:extLst>
                <a:ext uri="{FF2B5EF4-FFF2-40B4-BE49-F238E27FC236}">
                  <a16:creationId xmlns:a16="http://schemas.microsoft.com/office/drawing/2014/main" id="{5775B728-A7DB-624A-9DD4-55836D2551C7}"/>
                </a:ext>
              </a:extLst>
            </p:cNvPr>
            <p:cNvSpPr txBox="1"/>
            <p:nvPr/>
          </p:nvSpPr>
          <p:spPr>
            <a:xfrm rot="16200000">
              <a:off x="8140056" y="4608391"/>
              <a:ext cx="436851"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isolate-10*</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07" name="テキスト ボックス 106">
              <a:extLst>
                <a:ext uri="{FF2B5EF4-FFF2-40B4-BE49-F238E27FC236}">
                  <a16:creationId xmlns:a16="http://schemas.microsoft.com/office/drawing/2014/main" id="{9C51A7CC-24A4-424E-A9CD-5BFD47DAF066}"/>
                </a:ext>
              </a:extLst>
            </p:cNvPr>
            <p:cNvSpPr txBox="1"/>
            <p:nvPr/>
          </p:nvSpPr>
          <p:spPr>
            <a:xfrm rot="16200000">
              <a:off x="8260647" y="4608389"/>
              <a:ext cx="436851"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isolate-12*</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08" name="テキスト ボックス 107">
              <a:extLst>
                <a:ext uri="{FF2B5EF4-FFF2-40B4-BE49-F238E27FC236}">
                  <a16:creationId xmlns:a16="http://schemas.microsoft.com/office/drawing/2014/main" id="{0DFEB36E-BED8-7C44-AE29-3093D4F2773D}"/>
                </a:ext>
              </a:extLst>
            </p:cNvPr>
            <p:cNvSpPr txBox="1"/>
            <p:nvPr/>
          </p:nvSpPr>
          <p:spPr>
            <a:xfrm rot="16200000">
              <a:off x="8382300" y="4608389"/>
              <a:ext cx="436851"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isolate-13*</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09" name="テキスト ボックス 108">
              <a:extLst>
                <a:ext uri="{FF2B5EF4-FFF2-40B4-BE49-F238E27FC236}">
                  <a16:creationId xmlns:a16="http://schemas.microsoft.com/office/drawing/2014/main" id="{89625B27-16AF-B84F-8FB1-7CE75238CFB7}"/>
                </a:ext>
              </a:extLst>
            </p:cNvPr>
            <p:cNvSpPr txBox="1"/>
            <p:nvPr/>
          </p:nvSpPr>
          <p:spPr>
            <a:xfrm rot="16200000">
              <a:off x="8510148" y="4608389"/>
              <a:ext cx="436851"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isolate-16*</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10" name="テキスト ボックス 109">
              <a:extLst>
                <a:ext uri="{FF2B5EF4-FFF2-40B4-BE49-F238E27FC236}">
                  <a16:creationId xmlns:a16="http://schemas.microsoft.com/office/drawing/2014/main" id="{D3DFC0DD-CA51-1A40-A9A7-16C69BD2A62B}"/>
                </a:ext>
              </a:extLst>
            </p:cNvPr>
            <p:cNvSpPr txBox="1"/>
            <p:nvPr/>
          </p:nvSpPr>
          <p:spPr>
            <a:xfrm rot="16200000">
              <a:off x="8739407" y="4608391"/>
              <a:ext cx="436851" cy="179639"/>
            </a:xfrm>
            <a:prstGeom prst="rect">
              <a:avLst/>
            </a:prstGeom>
            <a:noFill/>
          </p:spPr>
          <p:txBody>
            <a:bodyPr wrap="none" rtlCol="0">
              <a:spAutoFit/>
            </a:bodyPr>
            <a:lstStyle/>
            <a:p>
              <a:r>
                <a:rPr kumimoji="1" lang="en-US" altLang="ja-JP" sz="702" i="1" dirty="0">
                  <a:solidFill>
                    <a:schemeClr val="accent2"/>
                  </a:solidFill>
                  <a:latin typeface="Arial" panose="020B0604020202020204" pitchFamily="34" charset="0"/>
                  <a:cs typeface="Arial" panose="020B0604020202020204" pitchFamily="34" charset="0"/>
                </a:rPr>
                <a:t>isolate-17*</a:t>
              </a:r>
              <a:endParaRPr kumimoji="1" lang="ja-JP" altLang="en-US" sz="702" i="1" dirty="0">
                <a:solidFill>
                  <a:schemeClr val="accent2"/>
                </a:solidFill>
                <a:latin typeface="Arial" panose="020B0604020202020204" pitchFamily="34" charset="0"/>
                <a:cs typeface="Arial" panose="020B0604020202020204" pitchFamily="34" charset="0"/>
              </a:endParaRPr>
            </a:p>
          </p:txBody>
        </p:sp>
        <p:sp>
          <p:nvSpPr>
            <p:cNvPr id="111" name="正方形/長方形 110">
              <a:extLst>
                <a:ext uri="{FF2B5EF4-FFF2-40B4-BE49-F238E27FC236}">
                  <a16:creationId xmlns:a16="http://schemas.microsoft.com/office/drawing/2014/main" id="{B11A48D6-64B3-104D-A382-6CF07AD26DCD}"/>
                </a:ext>
              </a:extLst>
            </p:cNvPr>
            <p:cNvSpPr/>
            <p:nvPr/>
          </p:nvSpPr>
          <p:spPr>
            <a:xfrm>
              <a:off x="5836469" y="3313903"/>
              <a:ext cx="2150060" cy="1788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sp>
          <p:nvSpPr>
            <p:cNvPr id="112" name="正方形/長方形 111">
              <a:extLst>
                <a:ext uri="{FF2B5EF4-FFF2-40B4-BE49-F238E27FC236}">
                  <a16:creationId xmlns:a16="http://schemas.microsoft.com/office/drawing/2014/main" id="{EBDBEAE8-64F1-0741-BF08-E28E6D9A830C}"/>
                </a:ext>
              </a:extLst>
            </p:cNvPr>
            <p:cNvSpPr/>
            <p:nvPr/>
          </p:nvSpPr>
          <p:spPr>
            <a:xfrm>
              <a:off x="8075542" y="3313903"/>
              <a:ext cx="957246" cy="178836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sp>
          <p:nvSpPr>
            <p:cNvPr id="113" name="正方形/長方形 112">
              <a:extLst>
                <a:ext uri="{FF2B5EF4-FFF2-40B4-BE49-F238E27FC236}">
                  <a16:creationId xmlns:a16="http://schemas.microsoft.com/office/drawing/2014/main" id="{17CD6681-7BE6-9940-A70D-FEEC241ACF7C}"/>
                </a:ext>
              </a:extLst>
            </p:cNvPr>
            <p:cNvSpPr/>
            <p:nvPr/>
          </p:nvSpPr>
          <p:spPr>
            <a:xfrm>
              <a:off x="7063440" y="3827662"/>
              <a:ext cx="879707" cy="12449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sp>
          <p:nvSpPr>
            <p:cNvPr id="114" name="テキスト ボックス 113">
              <a:extLst>
                <a:ext uri="{FF2B5EF4-FFF2-40B4-BE49-F238E27FC236}">
                  <a16:creationId xmlns:a16="http://schemas.microsoft.com/office/drawing/2014/main" id="{8EB966D7-81C0-5C42-B090-9A29BA4C2429}"/>
                </a:ext>
              </a:extLst>
            </p:cNvPr>
            <p:cNvSpPr txBox="1"/>
            <p:nvPr/>
          </p:nvSpPr>
          <p:spPr>
            <a:xfrm>
              <a:off x="5730631" y="2950006"/>
              <a:ext cx="769139" cy="182713"/>
            </a:xfrm>
            <a:prstGeom prst="rect">
              <a:avLst/>
            </a:prstGeom>
            <a:noFill/>
          </p:spPr>
          <p:txBody>
            <a:bodyPr wrap="none" rtlCol="0">
              <a:spAutoFit/>
            </a:bodyPr>
            <a:lstStyle/>
            <a:p>
              <a:r>
                <a:rPr kumimoji="1" lang="ja-JP" altLang="en-US" sz="1052" b="1">
                  <a:latin typeface="Arial" panose="020B0604020202020204" pitchFamily="34" charset="0"/>
                  <a:cs typeface="Arial" panose="020B0604020202020204" pitchFamily="34" charset="0"/>
                </a:rPr>
                <a:t>グループ</a:t>
              </a:r>
              <a:r>
                <a:rPr kumimoji="1" lang="en-US" altLang="ja-JP" sz="1052" b="1" dirty="0">
                  <a:latin typeface="Arial" panose="020B0604020202020204" pitchFamily="34" charset="0"/>
                  <a:cs typeface="Arial" panose="020B0604020202020204" pitchFamily="34" charset="0"/>
                </a:rPr>
                <a:t> A</a:t>
              </a:r>
              <a:endParaRPr kumimoji="1" lang="ja-JP" altLang="en-US" sz="1052" b="1">
                <a:latin typeface="Arial" panose="020B0604020202020204" pitchFamily="34" charset="0"/>
                <a:cs typeface="Arial" panose="020B0604020202020204" pitchFamily="34" charset="0"/>
              </a:endParaRPr>
            </a:p>
          </p:txBody>
        </p:sp>
        <p:sp>
          <p:nvSpPr>
            <p:cNvPr id="115" name="テキスト ボックス 114">
              <a:extLst>
                <a:ext uri="{FF2B5EF4-FFF2-40B4-BE49-F238E27FC236}">
                  <a16:creationId xmlns:a16="http://schemas.microsoft.com/office/drawing/2014/main" id="{F9366071-0ECB-B44C-898F-965A20A8B3A2}"/>
                </a:ext>
              </a:extLst>
            </p:cNvPr>
            <p:cNvSpPr txBox="1"/>
            <p:nvPr/>
          </p:nvSpPr>
          <p:spPr>
            <a:xfrm>
              <a:off x="8200536" y="2951451"/>
              <a:ext cx="769139" cy="182713"/>
            </a:xfrm>
            <a:prstGeom prst="rect">
              <a:avLst/>
            </a:prstGeom>
            <a:noFill/>
          </p:spPr>
          <p:txBody>
            <a:bodyPr wrap="none" rtlCol="0">
              <a:spAutoFit/>
            </a:bodyPr>
            <a:lstStyle/>
            <a:p>
              <a:r>
                <a:rPr kumimoji="1" lang="ja-JP" altLang="en-US" sz="1052" b="1">
                  <a:solidFill>
                    <a:schemeClr val="accent2"/>
                  </a:solidFill>
                  <a:latin typeface="Arial" panose="020B0604020202020204" pitchFamily="34" charset="0"/>
                  <a:cs typeface="Arial" panose="020B0604020202020204" pitchFamily="34" charset="0"/>
                </a:rPr>
                <a:t>グループ</a:t>
              </a:r>
              <a:r>
                <a:rPr kumimoji="1" lang="en-US" altLang="ja-JP" sz="1052" b="1" dirty="0">
                  <a:solidFill>
                    <a:schemeClr val="accent2"/>
                  </a:solidFill>
                  <a:latin typeface="Arial" panose="020B0604020202020204" pitchFamily="34" charset="0"/>
                  <a:cs typeface="Arial" panose="020B0604020202020204" pitchFamily="34" charset="0"/>
                </a:rPr>
                <a:t> B</a:t>
              </a:r>
              <a:endParaRPr kumimoji="1" lang="ja-JP" altLang="en-US" sz="1052" b="1">
                <a:solidFill>
                  <a:schemeClr val="accent2"/>
                </a:solidFill>
                <a:latin typeface="Arial" panose="020B0604020202020204" pitchFamily="34" charset="0"/>
                <a:cs typeface="Arial" panose="020B0604020202020204" pitchFamily="34" charset="0"/>
              </a:endParaRPr>
            </a:p>
          </p:txBody>
        </p:sp>
        <p:sp>
          <p:nvSpPr>
            <p:cNvPr id="116" name="テキスト ボックス 115">
              <a:extLst>
                <a:ext uri="{FF2B5EF4-FFF2-40B4-BE49-F238E27FC236}">
                  <a16:creationId xmlns:a16="http://schemas.microsoft.com/office/drawing/2014/main" id="{E7FDDDFB-7A34-1F4F-9598-DD4CCCCBF776}"/>
                </a:ext>
              </a:extLst>
            </p:cNvPr>
            <p:cNvSpPr txBox="1"/>
            <p:nvPr/>
          </p:nvSpPr>
          <p:spPr>
            <a:xfrm>
              <a:off x="6915022" y="3583661"/>
              <a:ext cx="937281" cy="168335"/>
            </a:xfrm>
            <a:prstGeom prst="rect">
              <a:avLst/>
            </a:prstGeom>
            <a:noFill/>
          </p:spPr>
          <p:txBody>
            <a:bodyPr wrap="none" rtlCol="0">
              <a:spAutoFit/>
            </a:bodyPr>
            <a:lstStyle/>
            <a:p>
              <a:r>
                <a:rPr kumimoji="1" lang="ja-JP" altLang="en-US" sz="922" b="1" dirty="0">
                  <a:solidFill>
                    <a:srgbClr val="FF0000"/>
                  </a:solidFill>
                  <a:latin typeface="Arial" panose="020B0604020202020204" pitchFamily="34" charset="0"/>
                  <a:cs typeface="Arial" panose="020B0604020202020204" pitchFamily="34" charset="0"/>
                </a:rPr>
                <a:t>サブグループ</a:t>
              </a:r>
              <a:r>
                <a:rPr kumimoji="1" lang="en-US" altLang="ja-JP" sz="922" b="1" dirty="0">
                  <a:solidFill>
                    <a:srgbClr val="FF0000"/>
                  </a:solidFill>
                  <a:latin typeface="Arial" panose="020B0604020202020204" pitchFamily="34" charset="0"/>
                  <a:cs typeface="Arial" panose="020B0604020202020204" pitchFamily="34" charset="0"/>
                </a:rPr>
                <a:t> A’</a:t>
              </a:r>
              <a:endParaRPr kumimoji="1" lang="ja-JP" altLang="en-US" sz="922" b="1" dirty="0">
                <a:solidFill>
                  <a:srgbClr val="FF0000"/>
                </a:solidFill>
                <a:latin typeface="Arial" panose="020B0604020202020204" pitchFamily="34" charset="0"/>
                <a:cs typeface="Arial" panose="020B0604020202020204" pitchFamily="34" charset="0"/>
              </a:endParaRPr>
            </a:p>
          </p:txBody>
        </p:sp>
      </p:grpSp>
      <p:sp>
        <p:nvSpPr>
          <p:cNvPr id="117" name="正方形/長方形 72">
            <a:extLst>
              <a:ext uri="{FF2B5EF4-FFF2-40B4-BE49-F238E27FC236}">
                <a16:creationId xmlns:a16="http://schemas.microsoft.com/office/drawing/2014/main" id="{48D7790B-404D-6547-A2A3-C3C20B63378E}"/>
              </a:ext>
            </a:extLst>
          </p:cNvPr>
          <p:cNvSpPr/>
          <p:nvPr/>
        </p:nvSpPr>
        <p:spPr>
          <a:xfrm>
            <a:off x="3375224" y="8596652"/>
            <a:ext cx="3620666" cy="125763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94711" rIns="63141" rtlCol="0" anchor="t"/>
          <a:lstStyle/>
          <a:p>
            <a:pPr algn="just"/>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図</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2</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判別品種に対する感染スコアに基づくクラスター解析。過去にサンプリングされたいもち病菌分離株（</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 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）と類似した病原性を持つ</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（サブグループ</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A`</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）に加えて、過去のいもち病菌とは全く異なる病原性を持つ新しい</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が出現していることがわかる。「</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」の後の数字は、独立した異なる</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であることを示す。数字の後のアスタリスクは、新たにサンプリングされた</a:t>
            </a:r>
            <a:r>
              <a:rPr kumimoji="1" lang="en-US" altLang="ja-JP"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isolate</a:t>
            </a:r>
            <a:r>
              <a:rPr kumimoji="1" lang="ja-JP" altLang="en-US" sz="1000" dirty="0">
                <a:solidFill>
                  <a:schemeClr val="tx1"/>
                </a:solidFill>
                <a:latin typeface="Arial" panose="020B0604020202020204" pitchFamily="34" charset="0"/>
                <a:ea typeface="BIZ UDPゴシック" panose="020B0400000000000000" pitchFamily="50" charset="-128"/>
                <a:cs typeface="Arial" panose="020B0604020202020204" pitchFamily="34" charset="0"/>
              </a:rPr>
              <a:t>であることを示す。</a:t>
            </a:r>
            <a:endParaRPr lang="en-US" altLang="ja-JP" sz="1000" dirty="0">
              <a:solidFill>
                <a:srgbClr val="FF0000"/>
              </a:solidFill>
              <a:latin typeface="Arial" panose="020B0604020202020204" pitchFamily="34" charset="0"/>
              <a:ea typeface="BIZ UDPゴシック" panose="020B0400000000000000" pitchFamily="50" charset="-128"/>
              <a:cs typeface="Arial" panose="020B0604020202020204" pitchFamily="34" charset="0"/>
            </a:endParaRPr>
          </a:p>
        </p:txBody>
      </p:sp>
      <p:sp>
        <p:nvSpPr>
          <p:cNvPr id="2" name="テキスト ボックス 1">
            <a:extLst>
              <a:ext uri="{FF2B5EF4-FFF2-40B4-BE49-F238E27FC236}">
                <a16:creationId xmlns:a16="http://schemas.microsoft.com/office/drawing/2014/main" id="{A63B0A57-D23B-63A0-CE5E-2A61F1E7AC28}"/>
              </a:ext>
            </a:extLst>
          </p:cNvPr>
          <p:cNvSpPr txBox="1"/>
          <p:nvPr/>
        </p:nvSpPr>
        <p:spPr>
          <a:xfrm>
            <a:off x="622069" y="8131758"/>
            <a:ext cx="2780049" cy="246221"/>
          </a:xfrm>
          <a:prstGeom prst="rect">
            <a:avLst/>
          </a:prstGeom>
          <a:noFill/>
        </p:spPr>
        <p:txBody>
          <a:bodyPr wrap="square" rtlCol="0">
            <a:spAutoFit/>
          </a:bodyPr>
          <a:lstStyle/>
          <a:p>
            <a:pPr algn="just"/>
            <a:r>
              <a:rPr kumimoji="1" lang="ja-JP" altLang="en-US" sz="1000" dirty="0">
                <a:latin typeface="BIZ UDPゴシック" panose="020B0400000000000000" pitchFamily="50" charset="-128"/>
                <a:ea typeface="BIZ UDPゴシック" panose="020B0400000000000000" pitchFamily="50" charset="-128"/>
              </a:rPr>
              <a:t>図</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　イネの葉に形成されたイネいもち病病斑</a:t>
            </a:r>
          </a:p>
        </p:txBody>
      </p:sp>
      <p:sp>
        <p:nvSpPr>
          <p:cNvPr id="9" name="テキスト ボックス 8">
            <a:extLst>
              <a:ext uri="{FF2B5EF4-FFF2-40B4-BE49-F238E27FC236}">
                <a16:creationId xmlns:a16="http://schemas.microsoft.com/office/drawing/2014/main" id="{31CC45E8-4FBD-7256-B99B-2DA98F35DD0B}"/>
              </a:ext>
            </a:extLst>
          </p:cNvPr>
          <p:cNvSpPr txBox="1"/>
          <p:nvPr/>
        </p:nvSpPr>
        <p:spPr>
          <a:xfrm>
            <a:off x="7721600" y="2521461"/>
            <a:ext cx="3701676" cy="954107"/>
          </a:xfrm>
          <a:prstGeom prst="rect">
            <a:avLst/>
          </a:prstGeom>
          <a:noFill/>
        </p:spPr>
        <p:txBody>
          <a:bodyPr wrap="square" rtlCol="0">
            <a:spAutoFit/>
          </a:bodyPr>
          <a:lstStyle/>
          <a:p>
            <a:r>
              <a:rPr kumimoji="1" lang="ja-JP" altLang="en-US" sz="1400" dirty="0"/>
              <a:t>本文のフォントは</a:t>
            </a:r>
            <a:r>
              <a:rPr kumimoji="1" lang="en-US" altLang="ja-JP" sz="1400" dirty="0"/>
              <a:t>11p</a:t>
            </a:r>
          </a:p>
          <a:p>
            <a:r>
              <a:rPr kumimoji="1" lang="ja-JP" altLang="en-US" sz="1400" dirty="0"/>
              <a:t>行間は</a:t>
            </a:r>
            <a:r>
              <a:rPr kumimoji="1" lang="en-US" altLang="ja-JP" sz="1400" dirty="0"/>
              <a:t>1.2</a:t>
            </a:r>
            <a:r>
              <a:rPr kumimoji="1" lang="ja-JP" altLang="en-US" sz="1400" dirty="0"/>
              <a:t>倍で固定</a:t>
            </a:r>
            <a:endParaRPr kumimoji="1" lang="en-US" altLang="ja-JP" sz="1400" dirty="0"/>
          </a:p>
          <a:p>
            <a:r>
              <a:rPr kumimoji="1" lang="ja-JP" altLang="en-US" sz="1400" dirty="0"/>
              <a:t>字間は</a:t>
            </a:r>
            <a:r>
              <a:rPr kumimoji="1" lang="en-US" altLang="ja-JP" sz="1400" dirty="0"/>
              <a:t>0.6pt</a:t>
            </a:r>
            <a:r>
              <a:rPr kumimoji="1" lang="ja-JP" altLang="en-US" sz="1400" dirty="0"/>
              <a:t>拡大で固定</a:t>
            </a:r>
            <a:r>
              <a:rPr kumimoji="1" lang="en-US" altLang="ja-JP" sz="1400" dirty="0"/>
              <a:t>(</a:t>
            </a:r>
            <a:r>
              <a:rPr kumimoji="1" lang="ja-JP" altLang="en-US" sz="1400" dirty="0"/>
              <a:t>文字サイズの</a:t>
            </a:r>
            <a:r>
              <a:rPr kumimoji="1" lang="en-US" altLang="ja-JP" sz="1400" dirty="0"/>
              <a:t>5%)</a:t>
            </a:r>
          </a:p>
          <a:p>
            <a:r>
              <a:rPr kumimoji="1" lang="ja-JP" altLang="en-US" sz="1400" dirty="0"/>
              <a:t>両端揃え</a:t>
            </a:r>
          </a:p>
        </p:txBody>
      </p:sp>
      <p:sp>
        <p:nvSpPr>
          <p:cNvPr id="14" name="テキスト ボックス 13">
            <a:extLst>
              <a:ext uri="{FF2B5EF4-FFF2-40B4-BE49-F238E27FC236}">
                <a16:creationId xmlns:a16="http://schemas.microsoft.com/office/drawing/2014/main" id="{C6B2E816-4772-DBCE-35E0-5C6E3C82EC32}"/>
              </a:ext>
            </a:extLst>
          </p:cNvPr>
          <p:cNvSpPr txBox="1"/>
          <p:nvPr/>
        </p:nvSpPr>
        <p:spPr>
          <a:xfrm>
            <a:off x="1408821" y="9440906"/>
            <a:ext cx="1950143" cy="416140"/>
          </a:xfrm>
          <a:prstGeom prst="rect">
            <a:avLst/>
          </a:prstGeom>
          <a:noFill/>
          <a:ln>
            <a:noFill/>
          </a:ln>
        </p:spPr>
        <p:txBody>
          <a:bodyPr wrap="square">
            <a:spAutoFit/>
          </a:bodyPr>
          <a:lstStyle/>
          <a:p>
            <a:r>
              <a:rPr kumimoji="1" lang="zh-TW" altLang="en-US" sz="1052" dirty="0">
                <a:latin typeface="Arial Nova" panose="020B0504020202020204" pitchFamily="34" charset="0"/>
                <a:ea typeface="BIZ UDPゴシック" panose="020B0400000000000000" pitchFamily="50" charset="-128"/>
              </a:rPr>
              <a:t>国際農林水産業研究成果情報</a:t>
            </a:r>
            <a:endParaRPr kumimoji="1" lang="en-US" altLang="zh-TW" sz="1052" dirty="0">
              <a:latin typeface="Arial Nova" panose="020B0504020202020204" pitchFamily="34" charset="0"/>
              <a:ea typeface="BIZ UDPゴシック" panose="020B0400000000000000" pitchFamily="50" charset="-128"/>
            </a:endParaRPr>
          </a:p>
          <a:p>
            <a:r>
              <a:rPr kumimoji="1" lang="ja-JP" altLang="en-US" sz="1052" dirty="0">
                <a:latin typeface="Arial Nova" panose="020B0504020202020204" pitchFamily="34" charset="0"/>
                <a:ea typeface="BIZ UDPゴシック" panose="020B0400000000000000" pitchFamily="50" charset="-128"/>
              </a:rPr>
              <a:t>（令和</a:t>
            </a:r>
            <a:r>
              <a:rPr kumimoji="1" lang="en-US" altLang="ja-JP" sz="1052" dirty="0">
                <a:latin typeface="Arial Nova" panose="020B0504020202020204" pitchFamily="34" charset="0"/>
                <a:ea typeface="BIZ UDPゴシック" panose="020B0400000000000000" pitchFamily="50" charset="-128"/>
              </a:rPr>
              <a:t>2</a:t>
            </a:r>
            <a:r>
              <a:rPr kumimoji="1" lang="ja-JP" altLang="en-US" sz="1052" dirty="0">
                <a:latin typeface="Arial Nova" panose="020B0504020202020204" pitchFamily="34" charset="0"/>
                <a:ea typeface="BIZ UDPゴシック" panose="020B0400000000000000" pitchFamily="50" charset="-128"/>
              </a:rPr>
              <a:t>年度）</a:t>
            </a:r>
            <a:endParaRPr kumimoji="1" lang="ja-JP" altLang="en-US" sz="1052" dirty="0">
              <a:solidFill>
                <a:srgbClr val="FF0000"/>
              </a:solidFill>
              <a:latin typeface="Arial Nova" panose="020B0504020202020204" pitchFamily="34" charset="0"/>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91CC3A0C-8C1C-8565-2E10-A221F9D2E42E}"/>
              </a:ext>
            </a:extLst>
          </p:cNvPr>
          <p:cNvSpPr txBox="1"/>
          <p:nvPr/>
        </p:nvSpPr>
        <p:spPr>
          <a:xfrm>
            <a:off x="7721600" y="8728940"/>
            <a:ext cx="2241550" cy="738664"/>
          </a:xfrm>
          <a:prstGeom prst="rect">
            <a:avLst/>
          </a:prstGeom>
          <a:noFill/>
        </p:spPr>
        <p:txBody>
          <a:bodyPr wrap="square" rtlCol="0">
            <a:spAutoFit/>
          </a:bodyPr>
          <a:lstStyle/>
          <a:p>
            <a:r>
              <a:rPr kumimoji="1" lang="ja-JP" altLang="en-US" sz="1400" dirty="0"/>
              <a:t>図表キャプション</a:t>
            </a:r>
            <a:endParaRPr kumimoji="1" lang="en-US" altLang="ja-JP" sz="1400" dirty="0"/>
          </a:p>
          <a:p>
            <a:r>
              <a:rPr kumimoji="1" lang="en-US" altLang="ja-JP" sz="1400" dirty="0"/>
              <a:t>10p</a:t>
            </a:r>
            <a:r>
              <a:rPr kumimoji="1" lang="ja-JP" altLang="en-US" sz="1400" dirty="0"/>
              <a:t>、行間は</a:t>
            </a:r>
            <a:r>
              <a:rPr kumimoji="1" lang="en-US" altLang="ja-JP" sz="1400" dirty="0"/>
              <a:t>1</a:t>
            </a:r>
            <a:r>
              <a:rPr kumimoji="1" lang="ja-JP" altLang="en-US" sz="1400" dirty="0"/>
              <a:t>倍で固定</a:t>
            </a:r>
            <a:endParaRPr kumimoji="1" lang="en-US" altLang="ja-JP" sz="1400" dirty="0"/>
          </a:p>
          <a:p>
            <a:r>
              <a:rPr kumimoji="1" lang="ja-JP" altLang="en-US" sz="1400" dirty="0"/>
              <a:t>両端揃え</a:t>
            </a:r>
          </a:p>
        </p:txBody>
      </p:sp>
      <p:sp>
        <p:nvSpPr>
          <p:cNvPr id="20" name="テキスト ボックス 19">
            <a:extLst>
              <a:ext uri="{FF2B5EF4-FFF2-40B4-BE49-F238E27FC236}">
                <a16:creationId xmlns:a16="http://schemas.microsoft.com/office/drawing/2014/main" id="{C617D777-7223-8513-BF31-0420F552E123}"/>
              </a:ext>
            </a:extLst>
          </p:cNvPr>
          <p:cNvSpPr txBox="1"/>
          <p:nvPr/>
        </p:nvSpPr>
        <p:spPr>
          <a:xfrm>
            <a:off x="7721600" y="4616797"/>
            <a:ext cx="3701675" cy="954107"/>
          </a:xfrm>
          <a:prstGeom prst="rect">
            <a:avLst/>
          </a:prstGeom>
          <a:noFill/>
        </p:spPr>
        <p:txBody>
          <a:bodyPr wrap="square" rtlCol="0">
            <a:spAutoFit/>
          </a:bodyPr>
          <a:lstStyle/>
          <a:p>
            <a:r>
              <a:rPr kumimoji="1" lang="ja-JP" altLang="en-US" sz="1400" dirty="0"/>
              <a:t>本文のフォントは</a:t>
            </a:r>
            <a:r>
              <a:rPr kumimoji="1" lang="en-US" altLang="ja-JP" sz="1400" dirty="0"/>
              <a:t>11p</a:t>
            </a:r>
          </a:p>
          <a:p>
            <a:r>
              <a:rPr kumimoji="1" lang="ja-JP" altLang="en-US" sz="1400" dirty="0"/>
              <a:t>行間は</a:t>
            </a:r>
            <a:r>
              <a:rPr kumimoji="1" lang="en-US" altLang="ja-JP" sz="1400" dirty="0"/>
              <a:t>1.2</a:t>
            </a:r>
            <a:r>
              <a:rPr kumimoji="1" lang="ja-JP" altLang="en-US" sz="1400" dirty="0"/>
              <a:t>倍で固定</a:t>
            </a:r>
            <a:endParaRPr kumimoji="1" lang="en-US" altLang="ja-JP" sz="1400" dirty="0"/>
          </a:p>
          <a:p>
            <a:r>
              <a:rPr kumimoji="1" lang="ja-JP" altLang="en-US" sz="1400" dirty="0"/>
              <a:t>字間は</a:t>
            </a:r>
            <a:r>
              <a:rPr kumimoji="1" lang="en-US" altLang="ja-JP" sz="1400" dirty="0"/>
              <a:t>0.6pt</a:t>
            </a:r>
            <a:r>
              <a:rPr kumimoji="1" lang="ja-JP" altLang="en-US" sz="1400" dirty="0"/>
              <a:t>拡大で固定</a:t>
            </a:r>
            <a:r>
              <a:rPr kumimoji="1" lang="en-US" altLang="ja-JP" sz="1400" dirty="0"/>
              <a:t>(</a:t>
            </a:r>
            <a:r>
              <a:rPr kumimoji="1" lang="ja-JP" altLang="en-US" sz="1400" dirty="0"/>
              <a:t>文字サイズの</a:t>
            </a:r>
            <a:r>
              <a:rPr kumimoji="1" lang="en-US" altLang="ja-JP" sz="1400" dirty="0"/>
              <a:t>5%)</a:t>
            </a:r>
          </a:p>
          <a:p>
            <a:r>
              <a:rPr kumimoji="1" lang="ja-JP" altLang="en-US" sz="1400" dirty="0"/>
              <a:t>両端揃え</a:t>
            </a:r>
          </a:p>
        </p:txBody>
      </p:sp>
      <p:sp>
        <p:nvSpPr>
          <p:cNvPr id="5" name="テキスト ボックス 4">
            <a:extLst>
              <a:ext uri="{FF2B5EF4-FFF2-40B4-BE49-F238E27FC236}">
                <a16:creationId xmlns:a16="http://schemas.microsoft.com/office/drawing/2014/main" id="{4ECFAEE6-A5FA-CB31-A26C-5D0F7093817D}"/>
              </a:ext>
            </a:extLst>
          </p:cNvPr>
          <p:cNvSpPr txBox="1"/>
          <p:nvPr/>
        </p:nvSpPr>
        <p:spPr>
          <a:xfrm>
            <a:off x="590210" y="9900702"/>
            <a:ext cx="3583556" cy="230832"/>
          </a:xfrm>
          <a:prstGeom prst="rect">
            <a:avLst/>
          </a:prstGeom>
          <a:noFill/>
          <a:ln>
            <a:noFill/>
          </a:ln>
        </p:spPr>
        <p:txBody>
          <a:bodyPr wrap="square">
            <a:spAutoFit/>
          </a:bodyPr>
          <a:lstStyle/>
          <a:p>
            <a:r>
              <a:rPr kumimoji="1" lang="en-US" altLang="ja-JP" sz="900" dirty="0">
                <a:latin typeface="Arial Nova" panose="020B0504020202020204" pitchFamily="34" charset="0"/>
                <a:ea typeface="BIZ UDPゴシック" panose="020B0400000000000000" pitchFamily="50" charset="-128"/>
              </a:rPr>
              <a:t>https://www.jircas.go.jp/ja/publication/research_results/2020_b11</a:t>
            </a:r>
            <a:endParaRPr kumimoji="1" lang="ja-JP" altLang="en-US" sz="900" dirty="0">
              <a:latin typeface="Arial Nova" panose="020B0504020202020204" pitchFamily="34" charset="0"/>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50F1F654-DD76-688C-62E8-DCA4ADA2F8A3}"/>
              </a:ext>
            </a:extLst>
          </p:cNvPr>
          <p:cNvSpPr txBox="1"/>
          <p:nvPr/>
        </p:nvSpPr>
        <p:spPr>
          <a:xfrm>
            <a:off x="-2486765" y="9075166"/>
            <a:ext cx="2241550" cy="1384995"/>
          </a:xfrm>
          <a:prstGeom prst="rect">
            <a:avLst/>
          </a:prstGeom>
          <a:noFill/>
        </p:spPr>
        <p:txBody>
          <a:bodyPr wrap="square" rtlCol="0">
            <a:spAutoFit/>
          </a:bodyPr>
          <a:lstStyle/>
          <a:p>
            <a:r>
              <a:rPr kumimoji="1" lang="ja-JP" altLang="en-US" sz="1400" dirty="0">
                <a:latin typeface="Segoe UI" panose="020B0502040204020203" pitchFamily="34" charset="0"/>
                <a:cs typeface="Segoe UI" panose="020B0502040204020203" pitchFamily="34" charset="0"/>
              </a:rPr>
              <a:t>詳細情報</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URL</a:t>
            </a:r>
            <a:r>
              <a:rPr kumimoji="1" lang="ja-JP" altLang="en-US" sz="1400" dirty="0">
                <a:latin typeface="Segoe UI" panose="020B0502040204020203" pitchFamily="34" charset="0"/>
                <a:cs typeface="Segoe UI" panose="020B0502040204020203" pitchFamily="34" charset="0"/>
              </a:rPr>
              <a:t>と</a:t>
            </a:r>
            <a:r>
              <a:rPr kumimoji="1" lang="en-US" altLang="ja-JP" sz="1400" dirty="0">
                <a:latin typeface="Segoe UI" panose="020B0502040204020203" pitchFamily="34" charset="0"/>
                <a:cs typeface="Segoe UI" panose="020B0502040204020203" pitchFamily="34" charset="0"/>
              </a:rPr>
              <a:t>QR</a:t>
            </a:r>
            <a:r>
              <a:rPr kumimoji="1" lang="ja-JP" altLang="en-US" sz="1400" dirty="0">
                <a:latin typeface="Segoe UI" panose="020B0502040204020203" pitchFamily="34" charset="0"/>
                <a:cs typeface="Segoe UI" panose="020B0502040204020203" pitchFamily="34" charset="0"/>
              </a:rPr>
              <a:t>コードを併記。</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QR</a:t>
            </a:r>
            <a:r>
              <a:rPr kumimoji="1" lang="ja-JP" altLang="en-US" sz="1400" dirty="0">
                <a:latin typeface="Segoe UI" panose="020B0502040204020203" pitchFamily="34" charset="0"/>
                <a:cs typeface="Segoe UI" panose="020B0502040204020203" pitchFamily="34" charset="0"/>
              </a:rPr>
              <a:t>コードは次で生成可。</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https://m.qrqrq.com/</a:t>
            </a:r>
          </a:p>
          <a:p>
            <a:r>
              <a:rPr kumimoji="1" lang="ja-JP" altLang="en-US" sz="1400" dirty="0">
                <a:latin typeface="Segoe UI" panose="020B0502040204020203" pitchFamily="34" charset="0"/>
                <a:cs typeface="Segoe UI" panose="020B0502040204020203" pitchFamily="34" charset="0"/>
              </a:rPr>
              <a:t>位置は図表に合わせて左右どちらに寄せても良い。</a:t>
            </a:r>
          </a:p>
        </p:txBody>
      </p:sp>
      <p:sp>
        <p:nvSpPr>
          <p:cNvPr id="11" name="テキスト ボックス 10">
            <a:extLst>
              <a:ext uri="{FF2B5EF4-FFF2-40B4-BE49-F238E27FC236}">
                <a16:creationId xmlns:a16="http://schemas.microsoft.com/office/drawing/2014/main" id="{CB281E58-BFF1-AFB7-031D-6743772EEBCC}"/>
              </a:ext>
            </a:extLst>
          </p:cNvPr>
          <p:cNvSpPr txBox="1"/>
          <p:nvPr/>
        </p:nvSpPr>
        <p:spPr>
          <a:xfrm>
            <a:off x="-4609849" y="350854"/>
            <a:ext cx="3895839" cy="523220"/>
          </a:xfrm>
          <a:prstGeom prst="rect">
            <a:avLst/>
          </a:prstGeom>
          <a:noFill/>
        </p:spPr>
        <p:txBody>
          <a:bodyPr wrap="square" rtlCol="0">
            <a:spAutoFit/>
          </a:bodyPr>
          <a:lstStyle/>
          <a:p>
            <a:r>
              <a:rPr kumimoji="1" lang="ja-JP" altLang="en-US" sz="1400" dirty="0"/>
              <a:t>対象とする食料サプライチェーンの段階に合わせて、</a:t>
            </a:r>
            <a:r>
              <a:rPr kumimoji="1" lang="en-US" altLang="ja-JP" sz="1400" dirty="0"/>
              <a:t>(a)</a:t>
            </a:r>
            <a:r>
              <a:rPr kumimoji="1" lang="ja-JP" altLang="en-US" sz="1400" dirty="0"/>
              <a:t>～</a:t>
            </a:r>
            <a:r>
              <a:rPr kumimoji="1" lang="en-US" altLang="ja-JP" sz="1400" dirty="0"/>
              <a:t>(d)</a:t>
            </a:r>
            <a:r>
              <a:rPr kumimoji="1" lang="ja-JP" altLang="en-US" sz="1400" dirty="0"/>
              <a:t>の１つをセットで使用</a:t>
            </a:r>
            <a:endParaRPr kumimoji="1" lang="en-US" altLang="ja-JP" sz="1400" dirty="0"/>
          </a:p>
        </p:txBody>
      </p:sp>
      <p:sp>
        <p:nvSpPr>
          <p:cNvPr id="13" name="右中かっこ 12">
            <a:extLst>
              <a:ext uri="{FF2B5EF4-FFF2-40B4-BE49-F238E27FC236}">
                <a16:creationId xmlns:a16="http://schemas.microsoft.com/office/drawing/2014/main" id="{5165D47F-1D71-66DC-BFAE-FD2C04F5D66B}"/>
              </a:ext>
            </a:extLst>
          </p:cNvPr>
          <p:cNvSpPr/>
          <p:nvPr/>
        </p:nvSpPr>
        <p:spPr>
          <a:xfrm>
            <a:off x="-1866096" y="833050"/>
            <a:ext cx="2350714" cy="2019244"/>
          </a:xfrm>
          <a:prstGeom prst="rightBrace">
            <a:avLst>
              <a:gd name="adj1" fmla="val 8333"/>
              <a:gd name="adj2" fmla="val 5003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8D274598-3903-1855-4537-B11486123E95}"/>
              </a:ext>
            </a:extLst>
          </p:cNvPr>
          <p:cNvSpPr txBox="1"/>
          <p:nvPr/>
        </p:nvSpPr>
        <p:spPr>
          <a:xfrm>
            <a:off x="-4265876" y="964672"/>
            <a:ext cx="437584" cy="307777"/>
          </a:xfrm>
          <a:prstGeom prst="rect">
            <a:avLst/>
          </a:prstGeom>
          <a:noFill/>
        </p:spPr>
        <p:txBody>
          <a:bodyPr wrap="square" rtlCol="0">
            <a:spAutoFit/>
          </a:bodyPr>
          <a:lstStyle/>
          <a:p>
            <a:r>
              <a:rPr kumimoji="1" lang="en-US" altLang="ja-JP" sz="1400" dirty="0"/>
              <a:t>(a)</a:t>
            </a:r>
          </a:p>
        </p:txBody>
      </p:sp>
      <p:sp>
        <p:nvSpPr>
          <p:cNvPr id="24" name="テキスト ボックス 23">
            <a:extLst>
              <a:ext uri="{FF2B5EF4-FFF2-40B4-BE49-F238E27FC236}">
                <a16:creationId xmlns:a16="http://schemas.microsoft.com/office/drawing/2014/main" id="{62DD88B4-AC08-9313-7067-AD5C2CCC04EA}"/>
              </a:ext>
            </a:extLst>
          </p:cNvPr>
          <p:cNvSpPr txBox="1"/>
          <p:nvPr/>
        </p:nvSpPr>
        <p:spPr>
          <a:xfrm>
            <a:off x="-4261393" y="1439800"/>
            <a:ext cx="437584" cy="307777"/>
          </a:xfrm>
          <a:prstGeom prst="rect">
            <a:avLst/>
          </a:prstGeom>
          <a:noFill/>
        </p:spPr>
        <p:txBody>
          <a:bodyPr wrap="square" rtlCol="0">
            <a:spAutoFit/>
          </a:bodyPr>
          <a:lstStyle/>
          <a:p>
            <a:r>
              <a:rPr kumimoji="1" lang="en-US" altLang="ja-JP" sz="1400" dirty="0"/>
              <a:t>(b)</a:t>
            </a:r>
          </a:p>
        </p:txBody>
      </p:sp>
      <p:sp>
        <p:nvSpPr>
          <p:cNvPr id="25" name="テキスト ボックス 24">
            <a:extLst>
              <a:ext uri="{FF2B5EF4-FFF2-40B4-BE49-F238E27FC236}">
                <a16:creationId xmlns:a16="http://schemas.microsoft.com/office/drawing/2014/main" id="{42F27B0D-2AB8-28E8-5826-31DB9D1DD727}"/>
              </a:ext>
            </a:extLst>
          </p:cNvPr>
          <p:cNvSpPr txBox="1"/>
          <p:nvPr/>
        </p:nvSpPr>
        <p:spPr>
          <a:xfrm>
            <a:off x="-4261393" y="1923892"/>
            <a:ext cx="437584" cy="307777"/>
          </a:xfrm>
          <a:prstGeom prst="rect">
            <a:avLst/>
          </a:prstGeom>
          <a:noFill/>
        </p:spPr>
        <p:txBody>
          <a:bodyPr wrap="square" rtlCol="0">
            <a:spAutoFit/>
          </a:bodyPr>
          <a:lstStyle/>
          <a:p>
            <a:r>
              <a:rPr kumimoji="1" lang="en-US" altLang="ja-JP" sz="1400" dirty="0"/>
              <a:t>(c)</a:t>
            </a:r>
          </a:p>
        </p:txBody>
      </p:sp>
      <p:sp>
        <p:nvSpPr>
          <p:cNvPr id="26" name="テキスト ボックス 25">
            <a:extLst>
              <a:ext uri="{FF2B5EF4-FFF2-40B4-BE49-F238E27FC236}">
                <a16:creationId xmlns:a16="http://schemas.microsoft.com/office/drawing/2014/main" id="{6D8A4532-DB29-04AC-FC21-96F7AC468687}"/>
              </a:ext>
            </a:extLst>
          </p:cNvPr>
          <p:cNvSpPr txBox="1"/>
          <p:nvPr/>
        </p:nvSpPr>
        <p:spPr>
          <a:xfrm>
            <a:off x="-4270357" y="2425914"/>
            <a:ext cx="437584" cy="307777"/>
          </a:xfrm>
          <a:prstGeom prst="rect">
            <a:avLst/>
          </a:prstGeom>
          <a:noFill/>
        </p:spPr>
        <p:txBody>
          <a:bodyPr wrap="square" rtlCol="0">
            <a:spAutoFit/>
          </a:bodyPr>
          <a:lstStyle/>
          <a:p>
            <a:r>
              <a:rPr kumimoji="1" lang="en-US" altLang="ja-JP" sz="1400" dirty="0"/>
              <a:t>(d)</a:t>
            </a:r>
          </a:p>
        </p:txBody>
      </p:sp>
      <p:sp>
        <p:nvSpPr>
          <p:cNvPr id="27" name="矢印: 五方向 26">
            <a:extLst>
              <a:ext uri="{FF2B5EF4-FFF2-40B4-BE49-F238E27FC236}">
                <a16:creationId xmlns:a16="http://schemas.microsoft.com/office/drawing/2014/main" id="{611A4596-478C-E75F-BB0A-BB2FC4FC16C5}"/>
              </a:ext>
            </a:extLst>
          </p:cNvPr>
          <p:cNvSpPr/>
          <p:nvPr/>
        </p:nvSpPr>
        <p:spPr>
          <a:xfrm>
            <a:off x="-3646548" y="967868"/>
            <a:ext cx="828000" cy="288000"/>
          </a:xfrm>
          <a:prstGeom prst="homePlate">
            <a:avLst>
              <a:gd name="adj" fmla="val 33547"/>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調達</a:t>
            </a:r>
          </a:p>
        </p:txBody>
      </p:sp>
      <p:sp>
        <p:nvSpPr>
          <p:cNvPr id="28" name="矢印: 五方向 27">
            <a:extLst>
              <a:ext uri="{FF2B5EF4-FFF2-40B4-BE49-F238E27FC236}">
                <a16:creationId xmlns:a16="http://schemas.microsoft.com/office/drawing/2014/main" id="{FD6358F2-0D1A-6E45-B52D-2BE5D771B14E}"/>
              </a:ext>
            </a:extLst>
          </p:cNvPr>
          <p:cNvSpPr/>
          <p:nvPr/>
        </p:nvSpPr>
        <p:spPr>
          <a:xfrm>
            <a:off x="-2520319" y="967868"/>
            <a:ext cx="828000" cy="288000"/>
          </a:xfrm>
          <a:prstGeom prst="homePlate">
            <a:avLst>
              <a:gd name="adj" fmla="val 3354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36" name="矢印: 五方向 35">
            <a:extLst>
              <a:ext uri="{FF2B5EF4-FFF2-40B4-BE49-F238E27FC236}">
                <a16:creationId xmlns:a16="http://schemas.microsoft.com/office/drawing/2014/main" id="{87A6C056-BE90-8292-CA9E-7FE38101CA4A}"/>
              </a:ext>
            </a:extLst>
          </p:cNvPr>
          <p:cNvSpPr/>
          <p:nvPr/>
        </p:nvSpPr>
        <p:spPr>
          <a:xfrm>
            <a:off x="-3661890" y="1923845"/>
            <a:ext cx="828000" cy="288000"/>
          </a:xfrm>
          <a:prstGeom prst="homePlate">
            <a:avLst>
              <a:gd name="adj" fmla="val 3354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加工・流通</a:t>
            </a:r>
          </a:p>
        </p:txBody>
      </p:sp>
      <p:sp>
        <p:nvSpPr>
          <p:cNvPr id="38" name="矢印: 五方向 37">
            <a:extLst>
              <a:ext uri="{FF2B5EF4-FFF2-40B4-BE49-F238E27FC236}">
                <a16:creationId xmlns:a16="http://schemas.microsoft.com/office/drawing/2014/main" id="{E6EC91EC-890A-7748-A88E-9196AC6C39E5}"/>
              </a:ext>
            </a:extLst>
          </p:cNvPr>
          <p:cNvSpPr/>
          <p:nvPr/>
        </p:nvSpPr>
        <p:spPr>
          <a:xfrm>
            <a:off x="-2523303" y="1923845"/>
            <a:ext cx="828000" cy="288000"/>
          </a:xfrm>
          <a:prstGeom prst="homePlate">
            <a:avLst>
              <a:gd name="adj" fmla="val 33547"/>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77" name="矢印: 五方向 76">
            <a:extLst>
              <a:ext uri="{FF2B5EF4-FFF2-40B4-BE49-F238E27FC236}">
                <a16:creationId xmlns:a16="http://schemas.microsoft.com/office/drawing/2014/main" id="{1AEF3859-3725-FD50-A328-3F1E49291C20}"/>
              </a:ext>
            </a:extLst>
          </p:cNvPr>
          <p:cNvSpPr/>
          <p:nvPr/>
        </p:nvSpPr>
        <p:spPr>
          <a:xfrm>
            <a:off x="-3646548" y="2386294"/>
            <a:ext cx="828000" cy="288000"/>
          </a:xfrm>
          <a:prstGeom prst="homePlate">
            <a:avLst>
              <a:gd name="adj" fmla="val 33547"/>
            </a:avLst>
          </a:prstGeom>
          <a:solidFill>
            <a:srgbClr val="FF43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消費</a:t>
            </a:r>
          </a:p>
        </p:txBody>
      </p:sp>
      <p:sp>
        <p:nvSpPr>
          <p:cNvPr id="89" name="矢印: 五方向 88">
            <a:extLst>
              <a:ext uri="{FF2B5EF4-FFF2-40B4-BE49-F238E27FC236}">
                <a16:creationId xmlns:a16="http://schemas.microsoft.com/office/drawing/2014/main" id="{B481CA09-F0C5-3762-43A2-5134E18E6FA2}"/>
              </a:ext>
            </a:extLst>
          </p:cNvPr>
          <p:cNvSpPr/>
          <p:nvPr/>
        </p:nvSpPr>
        <p:spPr>
          <a:xfrm>
            <a:off x="-2523303" y="2386294"/>
            <a:ext cx="828000" cy="288000"/>
          </a:xfrm>
          <a:prstGeom prst="homePlate">
            <a:avLst>
              <a:gd name="adj" fmla="val 33547"/>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98" name="矢印: 五方向 97">
            <a:extLst>
              <a:ext uri="{FF2B5EF4-FFF2-40B4-BE49-F238E27FC236}">
                <a16:creationId xmlns:a16="http://schemas.microsoft.com/office/drawing/2014/main" id="{95706860-E211-176A-3C52-4A0B59703F0F}"/>
              </a:ext>
            </a:extLst>
          </p:cNvPr>
          <p:cNvSpPr/>
          <p:nvPr/>
        </p:nvSpPr>
        <p:spPr>
          <a:xfrm>
            <a:off x="-3635298" y="1457607"/>
            <a:ext cx="828000" cy="288000"/>
          </a:xfrm>
          <a:prstGeom prst="homePlate">
            <a:avLst>
              <a:gd name="adj" fmla="val 3354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生産</a:t>
            </a:r>
          </a:p>
        </p:txBody>
      </p:sp>
      <p:sp>
        <p:nvSpPr>
          <p:cNvPr id="118" name="矢印: 五方向 117">
            <a:extLst>
              <a:ext uri="{FF2B5EF4-FFF2-40B4-BE49-F238E27FC236}">
                <a16:creationId xmlns:a16="http://schemas.microsoft.com/office/drawing/2014/main" id="{7608A6B7-5652-410D-6F4C-0157DCA3C92F}"/>
              </a:ext>
            </a:extLst>
          </p:cNvPr>
          <p:cNvSpPr/>
          <p:nvPr/>
        </p:nvSpPr>
        <p:spPr>
          <a:xfrm>
            <a:off x="-2516808" y="1453655"/>
            <a:ext cx="828000" cy="288000"/>
          </a:xfrm>
          <a:prstGeom prst="homePlate">
            <a:avLst>
              <a:gd name="adj" fmla="val 3354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cxnSp>
        <p:nvCxnSpPr>
          <p:cNvPr id="15" name="直線矢印コネクタ 14">
            <a:extLst>
              <a:ext uri="{FF2B5EF4-FFF2-40B4-BE49-F238E27FC236}">
                <a16:creationId xmlns:a16="http://schemas.microsoft.com/office/drawing/2014/main" id="{5C97E25C-4C8C-E342-7436-3774C847FE01}"/>
              </a:ext>
            </a:extLst>
          </p:cNvPr>
          <p:cNvCxnSpPr>
            <a:cxnSpLocks/>
          </p:cNvCxnSpPr>
          <p:nvPr/>
        </p:nvCxnSpPr>
        <p:spPr>
          <a:xfrm>
            <a:off x="0" y="3644153"/>
            <a:ext cx="544778" cy="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023F21EE-D144-C941-873F-77254466D054}"/>
              </a:ext>
            </a:extLst>
          </p:cNvPr>
          <p:cNvSpPr txBox="1"/>
          <p:nvPr/>
        </p:nvSpPr>
        <p:spPr>
          <a:xfrm>
            <a:off x="-2014065" y="3490264"/>
            <a:ext cx="2241550" cy="523220"/>
          </a:xfrm>
          <a:prstGeom prst="rect">
            <a:avLst/>
          </a:prstGeom>
          <a:noFill/>
        </p:spPr>
        <p:txBody>
          <a:bodyPr wrap="square" rtlCol="0">
            <a:spAutoFit/>
          </a:bodyPr>
          <a:lstStyle/>
          <a:p>
            <a:r>
              <a:rPr kumimoji="1" lang="ja-JP" altLang="en-US" sz="1400" dirty="0"/>
              <a:t>左右余白は</a:t>
            </a:r>
            <a:r>
              <a:rPr kumimoji="1" lang="en-US" altLang="ja-JP" sz="1400" dirty="0"/>
              <a:t>15mm</a:t>
            </a:r>
            <a:r>
              <a:rPr kumimoji="1" lang="ja-JP" altLang="en-US" sz="1400" dirty="0"/>
              <a:t>確保</a:t>
            </a:r>
            <a:endParaRPr kumimoji="1" lang="en-US" altLang="ja-JP" sz="1400" dirty="0"/>
          </a:p>
          <a:p>
            <a:r>
              <a:rPr kumimoji="1" lang="ja-JP" altLang="en-US" sz="1400" dirty="0"/>
              <a:t>（冊子版綴じ代）</a:t>
            </a:r>
            <a:endParaRPr kumimoji="1" lang="en-US" altLang="ja-JP" sz="1400" dirty="0"/>
          </a:p>
        </p:txBody>
      </p:sp>
      <p:cxnSp>
        <p:nvCxnSpPr>
          <p:cNvPr id="119" name="直線矢印コネクタ 118">
            <a:extLst>
              <a:ext uri="{FF2B5EF4-FFF2-40B4-BE49-F238E27FC236}">
                <a16:creationId xmlns:a16="http://schemas.microsoft.com/office/drawing/2014/main" id="{704CCF9C-1F35-CFAC-9917-859F11550BD7}"/>
              </a:ext>
            </a:extLst>
          </p:cNvPr>
          <p:cNvCxnSpPr>
            <a:cxnSpLocks/>
          </p:cNvCxnSpPr>
          <p:nvPr/>
        </p:nvCxnSpPr>
        <p:spPr>
          <a:xfrm>
            <a:off x="7017611" y="1902564"/>
            <a:ext cx="544778" cy="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0" name="テキスト ボックス 119">
            <a:extLst>
              <a:ext uri="{FF2B5EF4-FFF2-40B4-BE49-F238E27FC236}">
                <a16:creationId xmlns:a16="http://schemas.microsoft.com/office/drawing/2014/main" id="{4BAD0F6A-9D3B-E8B5-0420-F7CF35E3EE58}"/>
              </a:ext>
            </a:extLst>
          </p:cNvPr>
          <p:cNvSpPr txBox="1"/>
          <p:nvPr/>
        </p:nvSpPr>
        <p:spPr>
          <a:xfrm>
            <a:off x="7721600" y="1788853"/>
            <a:ext cx="2241550" cy="523220"/>
          </a:xfrm>
          <a:prstGeom prst="rect">
            <a:avLst/>
          </a:prstGeom>
          <a:noFill/>
        </p:spPr>
        <p:txBody>
          <a:bodyPr wrap="square" rtlCol="0">
            <a:spAutoFit/>
          </a:bodyPr>
          <a:lstStyle/>
          <a:p>
            <a:r>
              <a:rPr kumimoji="1" lang="ja-JP" altLang="en-US" sz="1400" dirty="0"/>
              <a:t>左右余白は</a:t>
            </a:r>
            <a:r>
              <a:rPr kumimoji="1" lang="en-US" altLang="ja-JP" sz="1400" dirty="0"/>
              <a:t>15mm</a:t>
            </a:r>
            <a:r>
              <a:rPr kumimoji="1" lang="ja-JP" altLang="en-US" sz="1400" dirty="0"/>
              <a:t>確保</a:t>
            </a:r>
            <a:endParaRPr kumimoji="1" lang="en-US" altLang="ja-JP" sz="1400" dirty="0"/>
          </a:p>
          <a:p>
            <a:r>
              <a:rPr kumimoji="1" lang="ja-JP" altLang="en-US" sz="1400" dirty="0"/>
              <a:t>（冊子版綴じ代）</a:t>
            </a:r>
            <a:endParaRPr kumimoji="1" lang="en-US" altLang="ja-JP" sz="1400" dirty="0"/>
          </a:p>
        </p:txBody>
      </p:sp>
      <p:cxnSp>
        <p:nvCxnSpPr>
          <p:cNvPr id="121" name="直線矢印コネクタ 120">
            <a:extLst>
              <a:ext uri="{FF2B5EF4-FFF2-40B4-BE49-F238E27FC236}">
                <a16:creationId xmlns:a16="http://schemas.microsoft.com/office/drawing/2014/main" id="{CFA60A62-8D9E-19D7-BBB0-0A27766E3950}"/>
              </a:ext>
            </a:extLst>
          </p:cNvPr>
          <p:cNvCxnSpPr>
            <a:cxnSpLocks/>
          </p:cNvCxnSpPr>
          <p:nvPr/>
        </p:nvCxnSpPr>
        <p:spPr>
          <a:xfrm flipV="1">
            <a:off x="3797727" y="0"/>
            <a:ext cx="0" cy="320553"/>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直線矢印コネクタ 122">
            <a:extLst>
              <a:ext uri="{FF2B5EF4-FFF2-40B4-BE49-F238E27FC236}">
                <a16:creationId xmlns:a16="http://schemas.microsoft.com/office/drawing/2014/main" id="{6E3E9E16-A567-2D4C-92FB-2F89AAA6AC6E}"/>
              </a:ext>
            </a:extLst>
          </p:cNvPr>
          <p:cNvCxnSpPr>
            <a:cxnSpLocks/>
          </p:cNvCxnSpPr>
          <p:nvPr/>
        </p:nvCxnSpPr>
        <p:spPr>
          <a:xfrm flipV="1">
            <a:off x="6343695" y="10143585"/>
            <a:ext cx="0" cy="54000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2" name="テキスト ボックス 121">
            <a:extLst>
              <a:ext uri="{FF2B5EF4-FFF2-40B4-BE49-F238E27FC236}">
                <a16:creationId xmlns:a16="http://schemas.microsoft.com/office/drawing/2014/main" id="{BD7AD91B-5293-52AC-93CC-A867B214BAA9}"/>
              </a:ext>
            </a:extLst>
          </p:cNvPr>
          <p:cNvSpPr txBox="1"/>
          <p:nvPr/>
        </p:nvSpPr>
        <p:spPr>
          <a:xfrm>
            <a:off x="7535208" y="10113152"/>
            <a:ext cx="2241550" cy="523220"/>
          </a:xfrm>
          <a:prstGeom prst="rect">
            <a:avLst/>
          </a:prstGeom>
          <a:noFill/>
        </p:spPr>
        <p:txBody>
          <a:bodyPr wrap="square" rtlCol="0">
            <a:spAutoFit/>
          </a:bodyPr>
          <a:lstStyle/>
          <a:p>
            <a:r>
              <a:rPr kumimoji="1" lang="ja-JP" altLang="en-US" sz="1400" dirty="0"/>
              <a:t>下余白は</a:t>
            </a:r>
            <a:r>
              <a:rPr kumimoji="1" lang="en-US" altLang="ja-JP" sz="1400" dirty="0"/>
              <a:t>15mm</a:t>
            </a:r>
            <a:r>
              <a:rPr kumimoji="1" lang="ja-JP" altLang="en-US" sz="1400" dirty="0"/>
              <a:t>確保</a:t>
            </a:r>
            <a:endParaRPr kumimoji="1" lang="en-US" altLang="ja-JP" sz="1400" dirty="0"/>
          </a:p>
          <a:p>
            <a:r>
              <a:rPr kumimoji="1" lang="ja-JP" altLang="en-US" sz="1400" dirty="0"/>
              <a:t>（ページ番号挿入予定）</a:t>
            </a:r>
            <a:endParaRPr kumimoji="1" lang="en-US" altLang="ja-JP" sz="1400" dirty="0"/>
          </a:p>
        </p:txBody>
      </p:sp>
      <p:sp>
        <p:nvSpPr>
          <p:cNvPr id="125" name="右中かっこ 124">
            <a:extLst>
              <a:ext uri="{FF2B5EF4-FFF2-40B4-BE49-F238E27FC236}">
                <a16:creationId xmlns:a16="http://schemas.microsoft.com/office/drawing/2014/main" id="{0014B138-08D1-6887-33BD-C78FE5203F61}"/>
              </a:ext>
            </a:extLst>
          </p:cNvPr>
          <p:cNvSpPr/>
          <p:nvPr/>
        </p:nvSpPr>
        <p:spPr>
          <a:xfrm>
            <a:off x="7705165" y="0"/>
            <a:ext cx="349623" cy="141164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6" name="テキスト ボックス 125">
            <a:extLst>
              <a:ext uri="{FF2B5EF4-FFF2-40B4-BE49-F238E27FC236}">
                <a16:creationId xmlns:a16="http://schemas.microsoft.com/office/drawing/2014/main" id="{9B1F7DE3-9F4D-BCD5-39EB-9EA58BD190DC}"/>
              </a:ext>
            </a:extLst>
          </p:cNvPr>
          <p:cNvSpPr txBox="1"/>
          <p:nvPr/>
        </p:nvSpPr>
        <p:spPr>
          <a:xfrm>
            <a:off x="8054788" y="576643"/>
            <a:ext cx="2631960" cy="307777"/>
          </a:xfrm>
          <a:prstGeom prst="rect">
            <a:avLst/>
          </a:prstGeom>
          <a:noFill/>
          <a:ln>
            <a:noFill/>
          </a:ln>
        </p:spPr>
        <p:txBody>
          <a:bodyPr wrap="square" rtlCol="0">
            <a:spAutoFit/>
          </a:bodyPr>
          <a:lstStyle/>
          <a:p>
            <a:r>
              <a:rPr kumimoji="1" lang="ja-JP" altLang="en-US" sz="1400" dirty="0"/>
              <a:t>タイトル領域</a:t>
            </a:r>
            <a:r>
              <a:rPr kumimoji="1" lang="en-US" altLang="ja-JP" sz="1400" dirty="0"/>
              <a:t>4cm</a:t>
            </a:r>
            <a:endParaRPr kumimoji="1" lang="ja-JP" altLang="en-US" sz="1400" dirty="0"/>
          </a:p>
        </p:txBody>
      </p:sp>
      <p:sp>
        <p:nvSpPr>
          <p:cNvPr id="127" name="テキスト ボックス 126">
            <a:extLst>
              <a:ext uri="{FF2B5EF4-FFF2-40B4-BE49-F238E27FC236}">
                <a16:creationId xmlns:a16="http://schemas.microsoft.com/office/drawing/2014/main" id="{B09D56EC-C7F3-1226-2B8A-3752834AA167}"/>
              </a:ext>
            </a:extLst>
          </p:cNvPr>
          <p:cNvSpPr txBox="1"/>
          <p:nvPr/>
        </p:nvSpPr>
        <p:spPr>
          <a:xfrm>
            <a:off x="8054788" y="1067420"/>
            <a:ext cx="3446182" cy="523220"/>
          </a:xfrm>
          <a:prstGeom prst="rect">
            <a:avLst/>
          </a:prstGeom>
          <a:noFill/>
        </p:spPr>
        <p:txBody>
          <a:bodyPr wrap="square" rtlCol="0">
            <a:spAutoFit/>
          </a:bodyPr>
          <a:lstStyle/>
          <a:p>
            <a:r>
              <a:rPr kumimoji="1" lang="ja-JP" altLang="en-US" sz="1400" dirty="0"/>
              <a:t>タイトルのフォントは</a:t>
            </a:r>
            <a:r>
              <a:rPr kumimoji="1" lang="en-US" altLang="ja-JP" sz="1400" dirty="0"/>
              <a:t>20p</a:t>
            </a:r>
          </a:p>
          <a:p>
            <a:r>
              <a:rPr kumimoji="1" lang="ja-JP" altLang="en-US" sz="1400" dirty="0"/>
              <a:t>和文タイトルは下揃えで２行に収める</a:t>
            </a:r>
            <a:endParaRPr kumimoji="1" lang="en-US" altLang="ja-JP" sz="1400" dirty="0"/>
          </a:p>
        </p:txBody>
      </p:sp>
      <p:sp>
        <p:nvSpPr>
          <p:cNvPr id="128" name="テキスト ボックス 127">
            <a:extLst>
              <a:ext uri="{FF2B5EF4-FFF2-40B4-BE49-F238E27FC236}">
                <a16:creationId xmlns:a16="http://schemas.microsoft.com/office/drawing/2014/main" id="{FEE5C950-F705-604D-36CC-C59A76079FD2}"/>
              </a:ext>
            </a:extLst>
          </p:cNvPr>
          <p:cNvSpPr txBox="1"/>
          <p:nvPr/>
        </p:nvSpPr>
        <p:spPr>
          <a:xfrm>
            <a:off x="-2661930" y="4651454"/>
            <a:ext cx="2508906" cy="523220"/>
          </a:xfrm>
          <a:prstGeom prst="rect">
            <a:avLst/>
          </a:prstGeom>
          <a:noFill/>
        </p:spPr>
        <p:txBody>
          <a:bodyPr wrap="square" rtlCol="0">
            <a:spAutoFit/>
          </a:bodyPr>
          <a:lstStyle/>
          <a:p>
            <a:r>
              <a:rPr kumimoji="1" lang="ja-JP" altLang="en-US" sz="1400" dirty="0"/>
              <a:t>日本語版では、段落の始めは１文字下げる。</a:t>
            </a:r>
            <a:endParaRPr kumimoji="1" lang="en-US" altLang="ja-JP" sz="1400" dirty="0"/>
          </a:p>
        </p:txBody>
      </p:sp>
      <p:cxnSp>
        <p:nvCxnSpPr>
          <p:cNvPr id="130" name="直線コネクタ 129">
            <a:extLst>
              <a:ext uri="{FF2B5EF4-FFF2-40B4-BE49-F238E27FC236}">
                <a16:creationId xmlns:a16="http://schemas.microsoft.com/office/drawing/2014/main" id="{57354841-D81E-3B43-0B24-F0222E9F1AFE}"/>
              </a:ext>
            </a:extLst>
          </p:cNvPr>
          <p:cNvCxnSpPr/>
          <p:nvPr/>
        </p:nvCxnSpPr>
        <p:spPr>
          <a:xfrm>
            <a:off x="-376518" y="4913064"/>
            <a:ext cx="1102659" cy="0"/>
          </a:xfrm>
          <a:prstGeom prst="line">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9" name="テキスト ボックス 128">
            <a:extLst>
              <a:ext uri="{FF2B5EF4-FFF2-40B4-BE49-F238E27FC236}">
                <a16:creationId xmlns:a16="http://schemas.microsoft.com/office/drawing/2014/main" id="{41758D7A-303A-0A36-C9F2-C8E39AD87AF2}"/>
              </a:ext>
            </a:extLst>
          </p:cNvPr>
          <p:cNvSpPr txBox="1"/>
          <p:nvPr/>
        </p:nvSpPr>
        <p:spPr>
          <a:xfrm>
            <a:off x="3769791" y="13447"/>
            <a:ext cx="1681746" cy="307777"/>
          </a:xfrm>
          <a:prstGeom prst="rect">
            <a:avLst/>
          </a:prstGeom>
          <a:noFill/>
        </p:spPr>
        <p:txBody>
          <a:bodyPr wrap="square" rtlCol="0">
            <a:spAutoFit/>
          </a:bodyPr>
          <a:lstStyle/>
          <a:p>
            <a:r>
              <a:rPr kumimoji="1" lang="ja-JP" altLang="en-US" sz="1400" dirty="0">
                <a:solidFill>
                  <a:srgbClr val="FF0000"/>
                </a:solidFill>
              </a:rPr>
              <a:t>上余白</a:t>
            </a:r>
            <a:r>
              <a:rPr kumimoji="1" lang="en-US" altLang="ja-JP" sz="1400" dirty="0">
                <a:solidFill>
                  <a:srgbClr val="FF0000"/>
                </a:solidFill>
              </a:rPr>
              <a:t>10mm</a:t>
            </a:r>
            <a:r>
              <a:rPr kumimoji="1" lang="ja-JP" altLang="en-US" sz="1400" dirty="0">
                <a:solidFill>
                  <a:srgbClr val="FF0000"/>
                </a:solidFill>
              </a:rPr>
              <a:t>確保</a:t>
            </a:r>
          </a:p>
        </p:txBody>
      </p:sp>
      <p:sp>
        <p:nvSpPr>
          <p:cNvPr id="133" name="テキスト ボックス 132">
            <a:extLst>
              <a:ext uri="{FF2B5EF4-FFF2-40B4-BE49-F238E27FC236}">
                <a16:creationId xmlns:a16="http://schemas.microsoft.com/office/drawing/2014/main" id="{D2D4E156-1F73-5DB9-ED17-6F8D847FEDBD}"/>
              </a:ext>
            </a:extLst>
          </p:cNvPr>
          <p:cNvSpPr txBox="1"/>
          <p:nvPr/>
        </p:nvSpPr>
        <p:spPr>
          <a:xfrm>
            <a:off x="8188036" y="-96982"/>
            <a:ext cx="2830238" cy="646331"/>
          </a:xfrm>
          <a:prstGeom prst="rect">
            <a:avLst/>
          </a:prstGeom>
          <a:noFill/>
        </p:spPr>
        <p:txBody>
          <a:bodyPr wrap="square" rtlCol="0">
            <a:spAutoFit/>
          </a:bodyPr>
          <a:lstStyle/>
          <a:p>
            <a:r>
              <a:rPr kumimoji="1" lang="ja-JP" altLang="en-US" dirty="0"/>
              <a:t>日本語フォントは「</a:t>
            </a:r>
            <a:r>
              <a:rPr kumimoji="1" lang="en-US" altLang="ja-JP" dirty="0"/>
              <a:t> BIZ UDP</a:t>
            </a:r>
            <a:r>
              <a:rPr kumimoji="1" lang="ja-JP" altLang="en-US" dirty="0"/>
              <a:t>ゴシック」を使用</a:t>
            </a:r>
          </a:p>
        </p:txBody>
      </p:sp>
      <p:sp>
        <p:nvSpPr>
          <p:cNvPr id="131" name="正方形/長方形 130">
            <a:extLst>
              <a:ext uri="{FF2B5EF4-FFF2-40B4-BE49-F238E27FC236}">
                <a16:creationId xmlns:a16="http://schemas.microsoft.com/office/drawing/2014/main" id="{55BBE012-7152-7E68-6BAC-C93C46EB66E2}"/>
              </a:ext>
            </a:extLst>
          </p:cNvPr>
          <p:cNvSpPr/>
          <p:nvPr/>
        </p:nvSpPr>
        <p:spPr>
          <a:xfrm>
            <a:off x="5713094" y="1735569"/>
            <a:ext cx="1296000" cy="288000"/>
          </a:xfrm>
          <a:prstGeom prst="rec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403" dirty="0">
                <a:solidFill>
                  <a:schemeClr val="bg1"/>
                </a:solidFill>
                <a:latin typeface="BIZ UDPゴシック" panose="020B0400000000000000" pitchFamily="50" charset="-128"/>
                <a:ea typeface="BIZ UDPゴシック" panose="020B0400000000000000" pitchFamily="50" charset="-128"/>
              </a:rPr>
              <a:t>化学農薬低減</a:t>
            </a:r>
          </a:p>
        </p:txBody>
      </p:sp>
      <p:pic>
        <p:nvPicPr>
          <p:cNvPr id="132" name="図 131" descr="QR コード&#10;&#10;自動的に生成された説明">
            <a:extLst>
              <a:ext uri="{FF2B5EF4-FFF2-40B4-BE49-F238E27FC236}">
                <a16:creationId xmlns:a16="http://schemas.microsoft.com/office/drawing/2014/main" id="{DE136341-E17B-AF2C-233E-BCB43F83D9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547" y="9070781"/>
            <a:ext cx="900000" cy="900000"/>
          </a:xfrm>
          <a:prstGeom prst="rect">
            <a:avLst/>
          </a:prstGeom>
        </p:spPr>
      </p:pic>
    </p:spTree>
    <p:extLst>
      <p:ext uri="{BB962C8B-B14F-4D97-AF65-F5344CB8AC3E}">
        <p14:creationId xmlns:p14="http://schemas.microsoft.com/office/powerpoint/2010/main" val="29232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F57A7CA1-C443-4B6B-ACEF-EF0F18637746}"/>
              </a:ext>
            </a:extLst>
          </p:cNvPr>
          <p:cNvSpPr txBox="1"/>
          <p:nvPr/>
        </p:nvSpPr>
        <p:spPr>
          <a:xfrm>
            <a:off x="591671" y="2331198"/>
            <a:ext cx="6420067" cy="680764"/>
          </a:xfrm>
          <a:prstGeom prst="rect">
            <a:avLst/>
          </a:prstGeom>
          <a:noFill/>
          <a:ln>
            <a:solidFill>
              <a:srgbClr val="00418C"/>
            </a:solidFill>
          </a:ln>
        </p:spPr>
        <p:txBody>
          <a:bodyPr wrap="square">
            <a:spAutoFit/>
          </a:bodyPr>
          <a:lstStyle/>
          <a:p>
            <a:pPr algn="just">
              <a:lnSpc>
                <a:spcPct val="120000"/>
              </a:lnSpc>
            </a:pPr>
            <a:r>
              <a:rPr lang="ja-JP" altLang="en-US" sz="1100" spc="62" dirty="0">
                <a:latin typeface="Arial Nova" panose="020B0504020202020204" pitchFamily="34" charset="0"/>
                <a:ea typeface="BIZ UDPゴシック" panose="020B0400000000000000" pitchFamily="50" charset="-128"/>
              </a:rPr>
              <a:t>野生コムギ近縁種から</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能を導入した</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強化コムギは、圃場土壌での硝化を抑制することで、窒素施肥量を低減しても収量が維持でき、同時に</a:t>
            </a:r>
            <a:r>
              <a:rPr lang="en-US" altLang="ja-JP" sz="1100" spc="62" dirty="0">
                <a:latin typeface="Arial Nova" panose="020B0504020202020204" pitchFamily="34" charset="0"/>
                <a:ea typeface="BIZ UDPゴシック" panose="020B0400000000000000" pitchFamily="50" charset="-128"/>
              </a:rPr>
              <a:t>N</a:t>
            </a:r>
            <a:r>
              <a:rPr lang="en-US" altLang="ja-JP" sz="1100" spc="62" baseline="-25000" dirty="0">
                <a:latin typeface="Arial Nova" panose="020B0504020202020204" pitchFamily="34" charset="0"/>
                <a:ea typeface="BIZ UDPゴシック" panose="020B0400000000000000" pitchFamily="50" charset="-128"/>
              </a:rPr>
              <a:t>2</a:t>
            </a:r>
            <a:r>
              <a:rPr lang="en-US" altLang="ja-JP" sz="1100" spc="62" dirty="0">
                <a:latin typeface="Arial Nova" panose="020B0504020202020204" pitchFamily="34" charset="0"/>
                <a:ea typeface="BIZ UDPゴシック" panose="020B0400000000000000" pitchFamily="50" charset="-128"/>
              </a:rPr>
              <a:t>O</a:t>
            </a:r>
            <a:r>
              <a:rPr lang="ja-JP" altLang="en-US" sz="1100" spc="62" dirty="0">
                <a:latin typeface="Arial Nova" panose="020B0504020202020204" pitchFamily="34" charset="0"/>
                <a:ea typeface="BIZ UDPゴシック" panose="020B0400000000000000" pitchFamily="50" charset="-128"/>
              </a:rPr>
              <a:t>排出や水圏汚染などの環境負荷の低減が可能。</a:t>
            </a:r>
          </a:p>
        </p:txBody>
      </p:sp>
      <p:sp>
        <p:nvSpPr>
          <p:cNvPr id="30" name="正方形/長方形 29">
            <a:extLst>
              <a:ext uri="{FF2B5EF4-FFF2-40B4-BE49-F238E27FC236}">
                <a16:creationId xmlns:a16="http://schemas.microsoft.com/office/drawing/2014/main" id="{FDF17BD4-175F-46FC-A043-6368C8B5DA84}"/>
              </a:ext>
            </a:extLst>
          </p:cNvPr>
          <p:cNvSpPr/>
          <p:nvPr/>
        </p:nvSpPr>
        <p:spPr>
          <a:xfrm>
            <a:off x="585778" y="2085728"/>
            <a:ext cx="597595" cy="234753"/>
          </a:xfrm>
          <a:prstGeom prst="rect">
            <a:avLst/>
          </a:prstGeom>
          <a:solidFill>
            <a:srgbClr val="00418C"/>
          </a:solidFill>
          <a:ln>
            <a:solidFill>
              <a:srgbClr val="00418C"/>
            </a:solid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b="1" dirty="0">
                <a:solidFill>
                  <a:schemeClr val="bg1"/>
                </a:solidFill>
                <a:latin typeface="BIZ UDPゴシック" panose="020B0400000000000000" pitchFamily="50" charset="-128"/>
                <a:ea typeface="BIZ UDPゴシック" panose="020B0400000000000000" pitchFamily="50" charset="-128"/>
              </a:rPr>
              <a:t>概要</a:t>
            </a:r>
          </a:p>
        </p:txBody>
      </p:sp>
      <p:sp>
        <p:nvSpPr>
          <p:cNvPr id="32" name="正方形/長方形 31">
            <a:extLst>
              <a:ext uri="{FF2B5EF4-FFF2-40B4-BE49-F238E27FC236}">
                <a16:creationId xmlns:a16="http://schemas.microsoft.com/office/drawing/2014/main" id="{2EF3BB9D-4970-487B-95ED-74D31ACA41C6}"/>
              </a:ext>
            </a:extLst>
          </p:cNvPr>
          <p:cNvSpPr/>
          <p:nvPr/>
        </p:nvSpPr>
        <p:spPr>
          <a:xfrm>
            <a:off x="585778" y="3140380"/>
            <a:ext cx="1619810" cy="234753"/>
          </a:xfrm>
          <a:prstGeom prst="rect">
            <a:avLst/>
          </a:prstGeom>
          <a:solidFill>
            <a:srgbClr val="00418C"/>
          </a:solidFill>
          <a:ln>
            <a:solidFill>
              <a:srgbClr val="00418C"/>
            </a:solid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b="1" dirty="0">
                <a:solidFill>
                  <a:schemeClr val="bg1"/>
                </a:solidFill>
                <a:latin typeface="BIZ UDPゴシック" panose="020B0400000000000000" pitchFamily="50" charset="-128"/>
                <a:ea typeface="BIZ UDPゴシック" panose="020B0400000000000000" pitchFamily="50" charset="-128"/>
              </a:rPr>
              <a:t>背景・効果・留意点</a:t>
            </a:r>
          </a:p>
        </p:txBody>
      </p:sp>
      <p:grpSp>
        <p:nvGrpSpPr>
          <p:cNvPr id="34" name="グループ化 33">
            <a:extLst>
              <a:ext uri="{FF2B5EF4-FFF2-40B4-BE49-F238E27FC236}">
                <a16:creationId xmlns:a16="http://schemas.microsoft.com/office/drawing/2014/main" id="{A7773DDB-C193-63AB-00BD-C4E2EBA67CDB}"/>
              </a:ext>
            </a:extLst>
          </p:cNvPr>
          <p:cNvGrpSpPr/>
          <p:nvPr/>
        </p:nvGrpSpPr>
        <p:grpSpPr>
          <a:xfrm>
            <a:off x="-937" y="1532666"/>
            <a:ext cx="7560612" cy="111406"/>
            <a:chOff x="-937" y="1115809"/>
            <a:chExt cx="7560612" cy="111406"/>
          </a:xfrm>
        </p:grpSpPr>
        <p:sp>
          <p:nvSpPr>
            <p:cNvPr id="3" name="正方形/長方形 2">
              <a:extLst>
                <a:ext uri="{FF2B5EF4-FFF2-40B4-BE49-F238E27FC236}">
                  <a16:creationId xmlns:a16="http://schemas.microsoft.com/office/drawing/2014/main" id="{81581439-3856-4931-9978-F35EF5F1CFE1}"/>
                </a:ext>
              </a:extLst>
            </p:cNvPr>
            <p:cNvSpPr/>
            <p:nvPr/>
          </p:nvSpPr>
          <p:spPr>
            <a:xfrm>
              <a:off x="-936" y="1115809"/>
              <a:ext cx="7560611" cy="45719"/>
            </a:xfrm>
            <a:prstGeom prst="rect">
              <a:avLst/>
            </a:prstGeom>
            <a:solidFill>
              <a:srgbClr val="004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sp>
          <p:nvSpPr>
            <p:cNvPr id="31" name="正方形/長方形 30">
              <a:extLst>
                <a:ext uri="{FF2B5EF4-FFF2-40B4-BE49-F238E27FC236}">
                  <a16:creationId xmlns:a16="http://schemas.microsoft.com/office/drawing/2014/main" id="{D6968266-9F7C-4CFF-9EB1-F8C80D0595E6}"/>
                </a:ext>
              </a:extLst>
            </p:cNvPr>
            <p:cNvSpPr/>
            <p:nvPr/>
          </p:nvSpPr>
          <p:spPr>
            <a:xfrm>
              <a:off x="-937" y="1150354"/>
              <a:ext cx="7560611" cy="76861"/>
            </a:xfrm>
            <a:prstGeom prst="rect">
              <a:avLst/>
            </a:prstGeom>
            <a:solidFill>
              <a:srgbClr val="A0D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8"/>
            </a:p>
          </p:txBody>
        </p:sp>
      </p:grpSp>
      <p:sp>
        <p:nvSpPr>
          <p:cNvPr id="12" name="テキスト ボックス 11">
            <a:extLst>
              <a:ext uri="{FF2B5EF4-FFF2-40B4-BE49-F238E27FC236}">
                <a16:creationId xmlns:a16="http://schemas.microsoft.com/office/drawing/2014/main" id="{038FF795-0D83-463B-8B18-338613036D33}"/>
              </a:ext>
            </a:extLst>
          </p:cNvPr>
          <p:cNvSpPr txBox="1"/>
          <p:nvPr/>
        </p:nvSpPr>
        <p:spPr>
          <a:xfrm>
            <a:off x="585777" y="3377576"/>
            <a:ext cx="6425961" cy="1705178"/>
          </a:xfrm>
          <a:prstGeom prst="rect">
            <a:avLst/>
          </a:prstGeom>
          <a:noFill/>
          <a:ln>
            <a:solidFill>
              <a:srgbClr val="00418C"/>
            </a:solidFill>
          </a:ln>
        </p:spPr>
        <p:txBody>
          <a:bodyPr wrap="square">
            <a:noAutofit/>
          </a:bodyPr>
          <a:lstStyle/>
          <a:p>
            <a:pPr algn="just">
              <a:lnSpc>
                <a:spcPct val="120000"/>
              </a:lnSpc>
            </a:pPr>
            <a:r>
              <a:rPr lang="ja-JP" altLang="en-US" sz="1100" spc="62" dirty="0">
                <a:latin typeface="Arial Nova" panose="020B0504020202020204" pitchFamily="34" charset="0"/>
                <a:ea typeface="BIZ UDPゴシック" panose="020B0400000000000000" pitchFamily="50" charset="-128"/>
              </a:rPr>
              <a:t>　土壌での硝化を抑制する物質を作物が放出することで、窒素肥料として施用されたアンモニア態窒素から、硝酸態窒素への土壌での変換が抑制される。これを</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能と呼ぶ。野生コムギ近縁種から</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能を導入した</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強化コムギ（図１）は</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能が</a:t>
            </a:r>
            <a:r>
              <a:rPr lang="en-US" altLang="ja-JP" sz="1100" spc="62" dirty="0">
                <a:latin typeface="Arial Nova" panose="020B0504020202020204" pitchFamily="34" charset="0"/>
                <a:ea typeface="BIZ UDPゴシック" panose="020B0400000000000000" pitchFamily="50" charset="-128"/>
              </a:rPr>
              <a:t>2</a:t>
            </a:r>
            <a:r>
              <a:rPr lang="ja-JP" altLang="en-US" sz="1100" spc="62" dirty="0">
                <a:latin typeface="Arial Nova" panose="020B0504020202020204" pitchFamily="34" charset="0"/>
                <a:ea typeface="BIZ UDPゴシック" panose="020B0400000000000000" pitchFamily="50" charset="-128"/>
              </a:rPr>
              <a:t>倍程度に強化され、コムギの窒素利用効率が向上する。このため、窒素施肥を６割削減しても親品種との子実収量（図</a:t>
            </a:r>
            <a:r>
              <a:rPr lang="en-US" altLang="ja-JP" sz="1100" spc="62" dirty="0">
                <a:latin typeface="Arial Nova" panose="020B0504020202020204" pitchFamily="34" charset="0"/>
                <a:ea typeface="BIZ UDPゴシック" panose="020B0400000000000000" pitchFamily="50" charset="-128"/>
              </a:rPr>
              <a:t>2</a:t>
            </a:r>
            <a:r>
              <a:rPr lang="ja-JP" altLang="en-US" sz="1100" spc="62" dirty="0">
                <a:latin typeface="Arial Nova" panose="020B0504020202020204" pitchFamily="34" charset="0"/>
                <a:ea typeface="BIZ UDPゴシック" panose="020B0400000000000000" pitchFamily="50" charset="-128"/>
              </a:rPr>
              <a:t>）に有意差がなく、穀粒のタンパク質含量、製パン特性にも影響しない。また、窒素施肥の低減は強力な温室効果ガスである亜酸化窒素</a:t>
            </a:r>
            <a:r>
              <a:rPr lang="en-US" altLang="ja-JP" sz="1100" spc="62" dirty="0">
                <a:latin typeface="Arial Nova" panose="020B0504020202020204" pitchFamily="34" charset="0"/>
                <a:ea typeface="BIZ UDPゴシック" panose="020B0400000000000000" pitchFamily="50" charset="-128"/>
              </a:rPr>
              <a:t>(N</a:t>
            </a:r>
            <a:r>
              <a:rPr lang="en-US" altLang="ja-JP" sz="1100" spc="62" baseline="-25000" dirty="0">
                <a:latin typeface="Arial Nova" panose="020B0504020202020204" pitchFamily="34" charset="0"/>
                <a:ea typeface="BIZ UDPゴシック" panose="020B0400000000000000" pitchFamily="50" charset="-128"/>
              </a:rPr>
              <a:t>2</a:t>
            </a:r>
            <a:r>
              <a:rPr lang="en-US" altLang="ja-JP" sz="1100" spc="62" dirty="0">
                <a:latin typeface="Arial Nova" panose="020B0504020202020204" pitchFamily="34" charset="0"/>
                <a:ea typeface="BIZ UDPゴシック" panose="020B0400000000000000" pitchFamily="50" charset="-128"/>
              </a:rPr>
              <a:t>O)</a:t>
            </a:r>
            <a:r>
              <a:rPr lang="ja-JP" altLang="en-US" sz="1100" spc="62" dirty="0">
                <a:latin typeface="Arial Nova" panose="020B0504020202020204" pitchFamily="34" charset="0"/>
                <a:ea typeface="BIZ UDPゴシック" panose="020B0400000000000000" pitchFamily="50" charset="-128"/>
              </a:rPr>
              <a:t>の排出を抑制する（図</a:t>
            </a:r>
            <a:r>
              <a:rPr lang="en-US" altLang="ja-JP" sz="1100" spc="62" dirty="0">
                <a:latin typeface="Arial Nova" panose="020B0504020202020204" pitchFamily="34" charset="0"/>
                <a:ea typeface="BIZ UDPゴシック" panose="020B0400000000000000" pitchFamily="50" charset="-128"/>
              </a:rPr>
              <a:t>3</a:t>
            </a:r>
            <a:r>
              <a:rPr lang="ja-JP" altLang="en-US" sz="1100" spc="62" dirty="0">
                <a:latin typeface="Arial Nova" panose="020B0504020202020204" pitchFamily="34" charset="0"/>
                <a:ea typeface="BIZ UDPゴシック" panose="020B0400000000000000" pitchFamily="50" charset="-128"/>
              </a:rPr>
              <a:t>）ため、 既存品種を</a:t>
            </a:r>
            <a:r>
              <a:rPr lang="en-US" altLang="ja-JP" sz="1100" spc="62" dirty="0">
                <a:latin typeface="Arial Nova" panose="020B0504020202020204" pitchFamily="34" charset="0"/>
                <a:ea typeface="BIZ UDPゴシック" panose="020B0400000000000000" pitchFamily="50" charset="-128"/>
              </a:rPr>
              <a:t>BNI</a:t>
            </a:r>
            <a:r>
              <a:rPr lang="ja-JP" altLang="en-US" sz="1100" spc="62" dirty="0">
                <a:latin typeface="Arial Nova" panose="020B0504020202020204" pitchFamily="34" charset="0"/>
                <a:ea typeface="BIZ UDPゴシック" panose="020B0400000000000000" pitchFamily="50" charset="-128"/>
              </a:rPr>
              <a:t>強化コムギに代えることで、温室効果ガスの削減が可能となり、同時に、土壌に吸着されにくい硝酸態窒素による水圏汚染を低減できる。 </a:t>
            </a:r>
          </a:p>
        </p:txBody>
      </p:sp>
      <p:sp>
        <p:nvSpPr>
          <p:cNvPr id="6" name="矢印: 五方向 5">
            <a:extLst>
              <a:ext uri="{FF2B5EF4-FFF2-40B4-BE49-F238E27FC236}">
                <a16:creationId xmlns:a16="http://schemas.microsoft.com/office/drawing/2014/main" id="{C2A29B32-D21A-4AA4-AAC8-9B22CCFE662B}"/>
              </a:ext>
            </a:extLst>
          </p:cNvPr>
          <p:cNvSpPr/>
          <p:nvPr/>
        </p:nvSpPr>
        <p:spPr>
          <a:xfrm>
            <a:off x="564495" y="1731533"/>
            <a:ext cx="828000" cy="288000"/>
          </a:xfrm>
          <a:prstGeom prst="homePlate">
            <a:avLst>
              <a:gd name="adj" fmla="val 3354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生産</a:t>
            </a:r>
          </a:p>
        </p:txBody>
      </p:sp>
      <p:sp>
        <p:nvSpPr>
          <p:cNvPr id="8" name="テキスト ボックス 7">
            <a:extLst>
              <a:ext uri="{FF2B5EF4-FFF2-40B4-BE49-F238E27FC236}">
                <a16:creationId xmlns:a16="http://schemas.microsoft.com/office/drawing/2014/main" id="{90EFF2DB-7372-4DDB-B44A-83F2BF8E55F5}"/>
              </a:ext>
            </a:extLst>
          </p:cNvPr>
          <p:cNvSpPr txBox="1"/>
          <p:nvPr/>
        </p:nvSpPr>
        <p:spPr>
          <a:xfrm>
            <a:off x="2285998" y="1756148"/>
            <a:ext cx="1830347"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品目</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コムギ</a:t>
            </a:r>
          </a:p>
        </p:txBody>
      </p:sp>
      <p:sp>
        <p:nvSpPr>
          <p:cNvPr id="33" name="矢印: 五方向 32">
            <a:extLst>
              <a:ext uri="{FF2B5EF4-FFF2-40B4-BE49-F238E27FC236}">
                <a16:creationId xmlns:a16="http://schemas.microsoft.com/office/drawing/2014/main" id="{88261431-4BE3-4D9C-A418-8694B3F8228F}"/>
              </a:ext>
            </a:extLst>
          </p:cNvPr>
          <p:cNvSpPr/>
          <p:nvPr/>
        </p:nvSpPr>
        <p:spPr>
          <a:xfrm>
            <a:off x="1395683" y="1744295"/>
            <a:ext cx="828000" cy="288000"/>
          </a:xfrm>
          <a:prstGeom prst="homePlate">
            <a:avLst>
              <a:gd name="adj" fmla="val 3354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実証</a:t>
            </a:r>
          </a:p>
        </p:txBody>
      </p:sp>
      <p:sp>
        <p:nvSpPr>
          <p:cNvPr id="23" name="四角形: 角を丸くする 22">
            <a:extLst>
              <a:ext uri="{FF2B5EF4-FFF2-40B4-BE49-F238E27FC236}">
                <a16:creationId xmlns:a16="http://schemas.microsoft.com/office/drawing/2014/main" id="{E5FE761F-A1CE-4BA2-B226-77FF0F0CFF90}"/>
              </a:ext>
            </a:extLst>
          </p:cNvPr>
          <p:cNvSpPr/>
          <p:nvPr/>
        </p:nvSpPr>
        <p:spPr>
          <a:xfrm>
            <a:off x="544778" y="320553"/>
            <a:ext cx="3633450" cy="185791"/>
          </a:xfrm>
          <a:prstGeom prst="roundRect">
            <a:avLst>
              <a:gd name="adj" fmla="val 0"/>
            </a:avLst>
          </a:prstGeom>
          <a:solidFill>
            <a:srgbClr val="0041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2" dirty="0">
                <a:solidFill>
                  <a:schemeClr val="bg1"/>
                </a:solidFill>
                <a:latin typeface="BIZ UDPゴシック" panose="020B0400000000000000" pitchFamily="50" charset="-128"/>
                <a:ea typeface="BIZ UDPゴシック" panose="020B0400000000000000" pitchFamily="50" charset="-128"/>
              </a:rPr>
              <a:t>アジアモンスーン地域農林水産技術カタログ</a:t>
            </a:r>
          </a:p>
        </p:txBody>
      </p:sp>
      <p:pic>
        <p:nvPicPr>
          <p:cNvPr id="35" name="図 34" descr="ロゴ&#10;&#10;自動的に生成された説明">
            <a:extLst>
              <a:ext uri="{FF2B5EF4-FFF2-40B4-BE49-F238E27FC236}">
                <a16:creationId xmlns:a16="http://schemas.microsoft.com/office/drawing/2014/main" id="{6C72B332-DDC7-4E43-8E21-9AE386B36B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225" y="9676914"/>
            <a:ext cx="980612" cy="463945"/>
          </a:xfrm>
          <a:prstGeom prst="rect">
            <a:avLst/>
          </a:prstGeom>
        </p:spPr>
      </p:pic>
      <p:sp>
        <p:nvSpPr>
          <p:cNvPr id="37" name="テキスト ボックス 36">
            <a:extLst>
              <a:ext uri="{FF2B5EF4-FFF2-40B4-BE49-F238E27FC236}">
                <a16:creationId xmlns:a16="http://schemas.microsoft.com/office/drawing/2014/main" id="{11A5E22F-9A03-45B6-A2FC-0D8216BE5C36}"/>
              </a:ext>
            </a:extLst>
          </p:cNvPr>
          <p:cNvSpPr txBox="1"/>
          <p:nvPr/>
        </p:nvSpPr>
        <p:spPr>
          <a:xfrm>
            <a:off x="4133476" y="9714263"/>
            <a:ext cx="1992925" cy="416140"/>
          </a:xfrm>
          <a:prstGeom prst="rect">
            <a:avLst/>
          </a:prstGeom>
          <a:noFill/>
          <a:ln>
            <a:noFill/>
          </a:ln>
        </p:spPr>
        <p:txBody>
          <a:bodyPr wrap="square">
            <a:spAutoFit/>
          </a:bodyPr>
          <a:lstStyle/>
          <a:p>
            <a:r>
              <a:rPr lang="ja-JP" altLang="en-US" sz="1052" dirty="0">
                <a:latin typeface="BIZ UDPゴシック" panose="020B0400000000000000" pitchFamily="50" charset="-128"/>
                <a:ea typeface="BIZ UDPゴシック" panose="020B0400000000000000" pitchFamily="50" charset="-128"/>
              </a:rPr>
              <a:t>国立研究開発法人</a:t>
            </a:r>
            <a:endParaRPr lang="en-US" altLang="ja-JP" sz="1052" dirty="0">
              <a:latin typeface="BIZ UDPゴシック" panose="020B0400000000000000" pitchFamily="50" charset="-128"/>
              <a:ea typeface="BIZ UDPゴシック" panose="020B0400000000000000" pitchFamily="50" charset="-128"/>
            </a:endParaRPr>
          </a:p>
          <a:p>
            <a:r>
              <a:rPr lang="ja-JP" altLang="en-US" sz="1052" dirty="0">
                <a:latin typeface="BIZ UDPゴシック" panose="020B0400000000000000" pitchFamily="50" charset="-128"/>
                <a:ea typeface="BIZ UDPゴシック" panose="020B0400000000000000" pitchFamily="50" charset="-128"/>
              </a:rPr>
              <a:t>国際農林水産業研究センター</a:t>
            </a:r>
            <a:endParaRPr kumimoji="1" lang="ja-JP" altLang="en-US" sz="1052"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31CC45E8-4FBD-7256-B99B-2DA98F35DD0B}"/>
              </a:ext>
            </a:extLst>
          </p:cNvPr>
          <p:cNvSpPr txBox="1"/>
          <p:nvPr/>
        </p:nvSpPr>
        <p:spPr>
          <a:xfrm>
            <a:off x="7721600" y="2572327"/>
            <a:ext cx="3446182" cy="954107"/>
          </a:xfrm>
          <a:prstGeom prst="rect">
            <a:avLst/>
          </a:prstGeom>
          <a:noFill/>
        </p:spPr>
        <p:txBody>
          <a:bodyPr wrap="square" rtlCol="0">
            <a:spAutoFit/>
          </a:bodyPr>
          <a:lstStyle/>
          <a:p>
            <a:r>
              <a:rPr kumimoji="1" lang="ja-JP" altLang="en-US" sz="1400" dirty="0"/>
              <a:t>本文のフォントは</a:t>
            </a:r>
            <a:r>
              <a:rPr kumimoji="1" lang="en-US" altLang="ja-JP" sz="1400" dirty="0"/>
              <a:t>11p</a:t>
            </a:r>
          </a:p>
          <a:p>
            <a:r>
              <a:rPr kumimoji="1" lang="ja-JP" altLang="en-US" sz="1400" dirty="0"/>
              <a:t>行間は</a:t>
            </a:r>
            <a:r>
              <a:rPr kumimoji="1" lang="en-US" altLang="ja-JP" sz="1400" dirty="0"/>
              <a:t>1.2</a:t>
            </a:r>
            <a:r>
              <a:rPr kumimoji="1" lang="ja-JP" altLang="en-US" sz="1400" dirty="0"/>
              <a:t>倍で固定</a:t>
            </a:r>
            <a:endParaRPr kumimoji="1" lang="en-US" altLang="ja-JP" sz="1400" dirty="0"/>
          </a:p>
          <a:p>
            <a:r>
              <a:rPr kumimoji="1" lang="ja-JP" altLang="en-US" sz="1400" dirty="0"/>
              <a:t>字間は</a:t>
            </a:r>
            <a:r>
              <a:rPr kumimoji="1" lang="en-US" altLang="ja-JP" sz="1400" dirty="0"/>
              <a:t>0.6pt</a:t>
            </a:r>
            <a:r>
              <a:rPr kumimoji="1" lang="ja-JP" altLang="en-US" sz="1400" dirty="0"/>
              <a:t>拡大で固定</a:t>
            </a:r>
            <a:r>
              <a:rPr kumimoji="1" lang="en-US" altLang="ja-JP" sz="1400" dirty="0"/>
              <a:t>(</a:t>
            </a:r>
            <a:r>
              <a:rPr kumimoji="1" lang="ja-JP" altLang="en-US" sz="1400" dirty="0"/>
              <a:t>文字サイズの</a:t>
            </a:r>
            <a:r>
              <a:rPr kumimoji="1" lang="en-US" altLang="ja-JP" sz="1400" dirty="0"/>
              <a:t>5%)</a:t>
            </a:r>
          </a:p>
          <a:p>
            <a:r>
              <a:rPr kumimoji="1" lang="ja-JP" altLang="en-US" sz="1400" dirty="0"/>
              <a:t>両端揃え</a:t>
            </a:r>
          </a:p>
        </p:txBody>
      </p:sp>
      <p:sp>
        <p:nvSpPr>
          <p:cNvPr id="20" name="テキスト ボックス 19">
            <a:extLst>
              <a:ext uri="{FF2B5EF4-FFF2-40B4-BE49-F238E27FC236}">
                <a16:creationId xmlns:a16="http://schemas.microsoft.com/office/drawing/2014/main" id="{C617D777-7223-8513-BF31-0420F552E123}"/>
              </a:ext>
            </a:extLst>
          </p:cNvPr>
          <p:cNvSpPr txBox="1"/>
          <p:nvPr/>
        </p:nvSpPr>
        <p:spPr>
          <a:xfrm>
            <a:off x="7693470" y="3897980"/>
            <a:ext cx="3984065" cy="954107"/>
          </a:xfrm>
          <a:prstGeom prst="rect">
            <a:avLst/>
          </a:prstGeom>
          <a:noFill/>
        </p:spPr>
        <p:txBody>
          <a:bodyPr wrap="square" rtlCol="0">
            <a:spAutoFit/>
          </a:bodyPr>
          <a:lstStyle/>
          <a:p>
            <a:r>
              <a:rPr kumimoji="1" lang="ja-JP" altLang="en-US" sz="1400" dirty="0"/>
              <a:t>本文のフォントは</a:t>
            </a:r>
            <a:r>
              <a:rPr kumimoji="1" lang="en-US" altLang="ja-JP" sz="1400" dirty="0"/>
              <a:t>11p</a:t>
            </a:r>
          </a:p>
          <a:p>
            <a:r>
              <a:rPr kumimoji="1" lang="ja-JP" altLang="en-US" sz="1400" dirty="0"/>
              <a:t>行間は</a:t>
            </a:r>
            <a:r>
              <a:rPr kumimoji="1" lang="en-US" altLang="ja-JP" sz="1400" dirty="0"/>
              <a:t>1.2</a:t>
            </a:r>
            <a:r>
              <a:rPr kumimoji="1" lang="ja-JP" altLang="en-US" sz="1400" dirty="0"/>
              <a:t>倍で固定</a:t>
            </a:r>
            <a:endParaRPr kumimoji="1" lang="en-US" altLang="ja-JP" sz="1400" dirty="0"/>
          </a:p>
          <a:p>
            <a:r>
              <a:rPr kumimoji="1" lang="ja-JP" altLang="en-US" sz="1400" dirty="0"/>
              <a:t>字間は</a:t>
            </a:r>
            <a:r>
              <a:rPr kumimoji="1" lang="en-US" altLang="ja-JP" sz="1400" dirty="0"/>
              <a:t>0.6pt</a:t>
            </a:r>
            <a:r>
              <a:rPr kumimoji="1" lang="ja-JP" altLang="en-US" sz="1400" dirty="0"/>
              <a:t>拡大で固定</a:t>
            </a:r>
            <a:r>
              <a:rPr kumimoji="1" lang="en-US" altLang="ja-JP" sz="1400" dirty="0"/>
              <a:t>(</a:t>
            </a:r>
            <a:r>
              <a:rPr kumimoji="1" lang="ja-JP" altLang="en-US" sz="1400" dirty="0"/>
              <a:t>文字サイズの</a:t>
            </a:r>
            <a:r>
              <a:rPr kumimoji="1" lang="en-US" altLang="ja-JP" sz="1400" dirty="0"/>
              <a:t>5%)</a:t>
            </a:r>
          </a:p>
          <a:p>
            <a:r>
              <a:rPr kumimoji="1" lang="ja-JP" altLang="en-US" sz="1400" dirty="0"/>
              <a:t>両端揃え</a:t>
            </a:r>
          </a:p>
        </p:txBody>
      </p:sp>
      <p:sp>
        <p:nvSpPr>
          <p:cNvPr id="5" name="テキスト ボックス 4">
            <a:extLst>
              <a:ext uri="{FF2B5EF4-FFF2-40B4-BE49-F238E27FC236}">
                <a16:creationId xmlns:a16="http://schemas.microsoft.com/office/drawing/2014/main" id="{4ECFAEE6-A5FA-CB31-A26C-5D0F7093817D}"/>
              </a:ext>
            </a:extLst>
          </p:cNvPr>
          <p:cNvSpPr txBox="1"/>
          <p:nvPr/>
        </p:nvSpPr>
        <p:spPr>
          <a:xfrm>
            <a:off x="4066240" y="9117126"/>
            <a:ext cx="2953539" cy="369332"/>
          </a:xfrm>
          <a:prstGeom prst="rect">
            <a:avLst/>
          </a:prstGeom>
          <a:noFill/>
          <a:ln>
            <a:noFill/>
          </a:ln>
        </p:spPr>
        <p:txBody>
          <a:bodyPr wrap="square">
            <a:spAutoFit/>
          </a:bodyPr>
          <a:lstStyle/>
          <a:p>
            <a:r>
              <a:rPr kumimoji="1" lang="en-US" altLang="ja-JP" sz="900" dirty="0">
                <a:latin typeface="Arial Nova" panose="020B0504020202020204" pitchFamily="34" charset="0"/>
                <a:ea typeface="BIZ UDPゴシック" panose="020B0400000000000000" pitchFamily="50" charset="-128"/>
              </a:rPr>
              <a:t>https://www.jircas.go.jp/ja/publication/research_results/2021_a04</a:t>
            </a:r>
            <a:endParaRPr kumimoji="1" lang="ja-JP" altLang="en-US" sz="900" dirty="0">
              <a:latin typeface="Arial Nova" panose="020B0504020202020204" pitchFamily="34" charset="0"/>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70819B66-E099-1E3F-24F4-1C454C3CEDB2}"/>
              </a:ext>
            </a:extLst>
          </p:cNvPr>
          <p:cNvSpPr txBox="1"/>
          <p:nvPr/>
        </p:nvSpPr>
        <p:spPr>
          <a:xfrm>
            <a:off x="544778" y="830574"/>
            <a:ext cx="6184173" cy="707886"/>
          </a:xfrm>
          <a:prstGeom prst="rect">
            <a:avLst/>
          </a:prstGeom>
          <a:noFill/>
          <a:ln>
            <a:noFill/>
          </a:ln>
        </p:spPr>
        <p:txBody>
          <a:bodyPr wrap="square">
            <a:spAutoFit/>
          </a:bodyPr>
          <a:lstStyle/>
          <a:p>
            <a:r>
              <a:rPr kumimoji="1" lang="ja-JP" altLang="en-US" sz="2000" dirty="0">
                <a:latin typeface="Arial Nova" panose="020B0504020202020204" pitchFamily="34" charset="0"/>
                <a:ea typeface="BIZ UDPゴシック" panose="020B0400000000000000" pitchFamily="50" charset="-128"/>
              </a:rPr>
              <a:t>窒素肥料を低減しても収量を維持できるコムギ</a:t>
            </a:r>
            <a:endParaRPr kumimoji="1" lang="en-US" altLang="ja-JP" sz="2000" dirty="0">
              <a:latin typeface="Arial Nova" panose="020B0504020202020204" pitchFamily="34" charset="0"/>
              <a:ea typeface="BIZ UDPゴシック" panose="020B0400000000000000" pitchFamily="50" charset="-128"/>
            </a:endParaRPr>
          </a:p>
          <a:p>
            <a:r>
              <a:rPr kumimoji="1" lang="ja-JP" altLang="en-US" sz="2000" dirty="0">
                <a:latin typeface="Arial Nova" panose="020B0504020202020204" pitchFamily="34" charset="0"/>
                <a:ea typeface="BIZ UDPゴシック" panose="020B0400000000000000" pitchFamily="50" charset="-128"/>
              </a:rPr>
              <a:t>（生物学的硝化抑制（</a:t>
            </a:r>
            <a:r>
              <a:rPr kumimoji="1" lang="en-US" altLang="ja-JP" sz="2000" dirty="0">
                <a:latin typeface="Arial Nova" panose="020B0504020202020204" pitchFamily="34" charset="0"/>
                <a:ea typeface="BIZ UDPゴシック" panose="020B0400000000000000" pitchFamily="50" charset="-128"/>
              </a:rPr>
              <a:t>BNI</a:t>
            </a:r>
            <a:r>
              <a:rPr kumimoji="1" lang="ja-JP" altLang="en-US" sz="2000" dirty="0">
                <a:latin typeface="Arial Nova" panose="020B0504020202020204" pitchFamily="34" charset="0"/>
                <a:ea typeface="BIZ UDPゴシック" panose="020B0400000000000000" pitchFamily="50" charset="-128"/>
              </a:rPr>
              <a:t>））</a:t>
            </a:r>
          </a:p>
        </p:txBody>
      </p:sp>
      <p:pic>
        <p:nvPicPr>
          <p:cNvPr id="22" name="図 21" descr="コンピューターのスクリーンショット&#10;&#10;低い精度で自動的に生成された説明">
            <a:extLst>
              <a:ext uri="{FF2B5EF4-FFF2-40B4-BE49-F238E27FC236}">
                <a16:creationId xmlns:a16="http://schemas.microsoft.com/office/drawing/2014/main" id="{C3E79E84-757D-81E8-6B24-9BC9F27432CD}"/>
              </a:ext>
            </a:extLst>
          </p:cNvPr>
          <p:cNvPicPr>
            <a:picLocks noChangeAspect="1"/>
          </p:cNvPicPr>
          <p:nvPr/>
        </p:nvPicPr>
        <p:blipFill rotWithShape="1">
          <a:blip r:embed="rId3">
            <a:extLst>
              <a:ext uri="{28A0092B-C50C-407E-A947-70E740481C1C}">
                <a14:useLocalDpi xmlns:a14="http://schemas.microsoft.com/office/drawing/2010/main"/>
              </a:ext>
            </a:extLst>
          </a:blip>
          <a:srcRect l="48723"/>
          <a:stretch/>
        </p:blipFill>
        <p:spPr bwMode="auto">
          <a:xfrm>
            <a:off x="650114" y="5323218"/>
            <a:ext cx="3061307" cy="1970191"/>
          </a:xfrm>
          <a:prstGeom prst="rect">
            <a:avLst/>
          </a:prstGeom>
          <a:noFill/>
          <a:ln>
            <a:noFill/>
          </a:ln>
        </p:spPr>
      </p:pic>
      <p:pic>
        <p:nvPicPr>
          <p:cNvPr id="24" name="図 23" descr="グラフ, 棒グラフ&#10;&#10;自動的に生成された説明">
            <a:extLst>
              <a:ext uri="{FF2B5EF4-FFF2-40B4-BE49-F238E27FC236}">
                <a16:creationId xmlns:a16="http://schemas.microsoft.com/office/drawing/2014/main" id="{20CACF27-AFBE-3240-CEFE-7A7B8727383E}"/>
              </a:ext>
            </a:extLst>
          </p:cNvPr>
          <p:cNvPicPr>
            <a:picLocks noChangeAspect="1"/>
          </p:cNvPicPr>
          <p:nvPr/>
        </p:nvPicPr>
        <p:blipFill rotWithShape="1">
          <a:blip r:embed="rId4">
            <a:extLst>
              <a:ext uri="{28A0092B-C50C-407E-A947-70E740481C1C}">
                <a14:useLocalDpi xmlns:a14="http://schemas.microsoft.com/office/drawing/2010/main" val="0"/>
              </a:ext>
            </a:extLst>
          </a:blip>
          <a:srcRect t="1846"/>
          <a:stretch/>
        </p:blipFill>
        <p:spPr bwMode="auto">
          <a:xfrm>
            <a:off x="595592" y="7674671"/>
            <a:ext cx="3284178" cy="2228348"/>
          </a:xfrm>
          <a:prstGeom prst="rect">
            <a:avLst/>
          </a:prstGeom>
          <a:noFill/>
          <a:ln>
            <a:noFill/>
          </a:ln>
          <a:extLst>
            <a:ext uri="{53640926-AAD7-44D8-BBD7-CCE9431645EC}">
              <a14:shadowObscured xmlns:a14="http://schemas.microsoft.com/office/drawing/2010/main"/>
            </a:ext>
          </a:extLst>
        </p:spPr>
      </p:pic>
      <p:sp>
        <p:nvSpPr>
          <p:cNvPr id="25" name="テキスト ボックス 24">
            <a:extLst>
              <a:ext uri="{FF2B5EF4-FFF2-40B4-BE49-F238E27FC236}">
                <a16:creationId xmlns:a16="http://schemas.microsoft.com/office/drawing/2014/main" id="{64C0A7CE-EAF1-B07B-DF7D-991C7D31B5EB}"/>
              </a:ext>
            </a:extLst>
          </p:cNvPr>
          <p:cNvSpPr txBox="1"/>
          <p:nvPr/>
        </p:nvSpPr>
        <p:spPr>
          <a:xfrm>
            <a:off x="837638" y="9828119"/>
            <a:ext cx="3048594" cy="246221"/>
          </a:xfrm>
          <a:prstGeom prst="rect">
            <a:avLst/>
          </a:prstGeom>
          <a:noFill/>
        </p:spPr>
        <p:txBody>
          <a:bodyPr wrap="square" rtlCol="0">
            <a:spAutoFit/>
          </a:bodyPr>
          <a:lstStyle/>
          <a:p>
            <a:pPr algn="just"/>
            <a:r>
              <a:rPr kumimoji="1" lang="ja-JP" altLang="en-US" sz="1000" dirty="0">
                <a:latin typeface="BIZ UDPゴシック" panose="020B0400000000000000" pitchFamily="50" charset="-128"/>
                <a:ea typeface="BIZ UDPゴシック" panose="020B0400000000000000" pitchFamily="50" charset="-128"/>
              </a:rPr>
              <a:t>図</a:t>
            </a:r>
            <a:r>
              <a:rPr kumimoji="1" lang="en-US" altLang="ja-JP" sz="1000" dirty="0">
                <a:latin typeface="BIZ UDPゴシック" panose="020B0400000000000000" pitchFamily="50" charset="-128"/>
                <a:ea typeface="BIZ UDPゴシック" panose="020B0400000000000000" pitchFamily="50" charset="-128"/>
              </a:rPr>
              <a:t>3</a:t>
            </a:r>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BNI</a:t>
            </a:r>
            <a:r>
              <a:rPr kumimoji="1" lang="ja-JP" altLang="en-US" sz="1000" dirty="0">
                <a:latin typeface="BIZ UDPゴシック" panose="020B0400000000000000" pitchFamily="50" charset="-128"/>
                <a:ea typeface="BIZ UDPゴシック" panose="020B0400000000000000" pitchFamily="50" charset="-128"/>
              </a:rPr>
              <a:t>強化</a:t>
            </a:r>
            <a:r>
              <a:rPr kumimoji="1" lang="en-US" altLang="ja-JP" sz="1000" dirty="0" err="1">
                <a:latin typeface="BIZ UDPゴシック" panose="020B0400000000000000" pitchFamily="50" charset="-128"/>
                <a:ea typeface="BIZ UDPゴシック" panose="020B0400000000000000" pitchFamily="50" charset="-128"/>
              </a:rPr>
              <a:t>Munal</a:t>
            </a:r>
            <a:r>
              <a:rPr kumimoji="1" lang="ja-JP" altLang="en-US" sz="1000" dirty="0">
                <a:latin typeface="BIZ UDPゴシック" panose="020B0400000000000000" pitchFamily="50" charset="-128"/>
                <a:ea typeface="BIZ UDPゴシック" panose="020B0400000000000000" pitchFamily="50" charset="-128"/>
              </a:rPr>
              <a:t>根圏土壌からの</a:t>
            </a:r>
            <a:r>
              <a:rPr kumimoji="1" lang="en-US" altLang="ja-JP" sz="1000" dirty="0">
                <a:latin typeface="BIZ UDPゴシック" panose="020B0400000000000000" pitchFamily="50" charset="-128"/>
                <a:ea typeface="BIZ UDPゴシック" panose="020B0400000000000000" pitchFamily="50" charset="-128"/>
              </a:rPr>
              <a:t>N2O</a:t>
            </a:r>
            <a:r>
              <a:rPr kumimoji="1" lang="ja-JP" altLang="en-US" sz="1000" dirty="0">
                <a:latin typeface="BIZ UDPゴシック" panose="020B0400000000000000" pitchFamily="50" charset="-128"/>
                <a:ea typeface="BIZ UDPゴシック" panose="020B0400000000000000" pitchFamily="50" charset="-128"/>
              </a:rPr>
              <a:t>排出量</a:t>
            </a:r>
          </a:p>
        </p:txBody>
      </p:sp>
      <p:pic>
        <p:nvPicPr>
          <p:cNvPr id="26" name="図 25">
            <a:extLst>
              <a:ext uri="{FF2B5EF4-FFF2-40B4-BE49-F238E27FC236}">
                <a16:creationId xmlns:a16="http://schemas.microsoft.com/office/drawing/2014/main" id="{39F4F5CF-79FC-E8F9-9380-2C1DC2C5DB92}"/>
              </a:ext>
            </a:extLst>
          </p:cNvPr>
          <p:cNvPicPr>
            <a:picLocks noChangeAspect="1"/>
          </p:cNvPicPr>
          <p:nvPr/>
        </p:nvPicPr>
        <p:blipFill rotWithShape="1">
          <a:blip r:embed="rId5">
            <a:extLst>
              <a:ext uri="{28A0092B-C50C-407E-A947-70E740481C1C}">
                <a14:useLocalDpi xmlns:a14="http://schemas.microsoft.com/office/drawing/2010/main" val="0"/>
              </a:ext>
            </a:extLst>
          </a:blip>
          <a:srcRect l="5139" t="8756" r="11599"/>
          <a:stretch/>
        </p:blipFill>
        <p:spPr bwMode="auto">
          <a:xfrm>
            <a:off x="3844627" y="5391743"/>
            <a:ext cx="3218212" cy="1970191"/>
          </a:xfrm>
          <a:prstGeom prst="rect">
            <a:avLst/>
          </a:prstGeom>
          <a:noFill/>
          <a:ln>
            <a:noFill/>
          </a:ln>
          <a:extLst>
            <a:ext uri="{53640926-AAD7-44D8-BBD7-CCE9431645EC}">
              <a14:shadowObscured xmlns:a14="http://schemas.microsoft.com/office/drawing/2010/main"/>
            </a:ext>
          </a:extLst>
        </p:spPr>
      </p:pic>
      <p:sp>
        <p:nvSpPr>
          <p:cNvPr id="27" name="テキスト ボックス 26">
            <a:extLst>
              <a:ext uri="{FF2B5EF4-FFF2-40B4-BE49-F238E27FC236}">
                <a16:creationId xmlns:a16="http://schemas.microsoft.com/office/drawing/2014/main" id="{159A052D-C32F-6350-56B9-62A4D9DD5944}"/>
              </a:ext>
            </a:extLst>
          </p:cNvPr>
          <p:cNvSpPr txBox="1"/>
          <p:nvPr/>
        </p:nvSpPr>
        <p:spPr>
          <a:xfrm>
            <a:off x="4370182" y="7311907"/>
            <a:ext cx="2517068" cy="246221"/>
          </a:xfrm>
          <a:prstGeom prst="rect">
            <a:avLst/>
          </a:prstGeom>
          <a:noFill/>
        </p:spPr>
        <p:txBody>
          <a:bodyPr wrap="square" rtlCol="0">
            <a:spAutoFit/>
          </a:bodyPr>
          <a:lstStyle/>
          <a:p>
            <a:pPr algn="just"/>
            <a:r>
              <a:rPr kumimoji="1" lang="ja-JP" altLang="en-US" sz="1000" dirty="0">
                <a:latin typeface="BIZ UDPゴシック" panose="020B0400000000000000" pitchFamily="50" charset="-128"/>
                <a:ea typeface="BIZ UDPゴシック" panose="020B0400000000000000" pitchFamily="50" charset="-128"/>
              </a:rPr>
              <a:t>図</a:t>
            </a:r>
            <a:r>
              <a:rPr kumimoji="1" lang="en-US" altLang="ja-JP" sz="1000" dirty="0">
                <a:latin typeface="BIZ UDPゴシック" panose="020B0400000000000000" pitchFamily="50" charset="-128"/>
                <a:ea typeface="BIZ UDPゴシック" panose="020B0400000000000000" pitchFamily="50" charset="-128"/>
              </a:rPr>
              <a:t>2</a:t>
            </a:r>
            <a:r>
              <a:rPr kumimoji="1" lang="ja-JP" altLang="en-US" sz="1000" dirty="0">
                <a:latin typeface="BIZ UDPゴシック" panose="020B0400000000000000" pitchFamily="50" charset="-128"/>
                <a:ea typeface="BIZ UDPゴシック" panose="020B0400000000000000" pitchFamily="50" charset="-128"/>
              </a:rPr>
              <a:t>　異なる施肥基準における子実収量</a:t>
            </a:r>
          </a:p>
        </p:txBody>
      </p:sp>
      <p:sp>
        <p:nvSpPr>
          <p:cNvPr id="28" name="テキスト ボックス 27">
            <a:extLst>
              <a:ext uri="{FF2B5EF4-FFF2-40B4-BE49-F238E27FC236}">
                <a16:creationId xmlns:a16="http://schemas.microsoft.com/office/drawing/2014/main" id="{E836EB9C-CCBE-EDE5-C059-25836F435EA6}"/>
              </a:ext>
            </a:extLst>
          </p:cNvPr>
          <p:cNvSpPr txBox="1"/>
          <p:nvPr/>
        </p:nvSpPr>
        <p:spPr>
          <a:xfrm>
            <a:off x="5064307" y="8321137"/>
            <a:ext cx="1886643" cy="254237"/>
          </a:xfrm>
          <a:prstGeom prst="rect">
            <a:avLst/>
          </a:prstGeom>
          <a:noFill/>
          <a:ln>
            <a:noFill/>
          </a:ln>
        </p:spPr>
        <p:txBody>
          <a:bodyPr wrap="square">
            <a:spAutoFit/>
          </a:bodyPr>
          <a:lstStyle/>
          <a:p>
            <a:r>
              <a:rPr kumimoji="1" lang="ja-JP" altLang="en-US" sz="1052" dirty="0">
                <a:latin typeface="Arial Nova" panose="020B0504020202020204" pitchFamily="34" charset="0"/>
                <a:ea typeface="BIZ UDPゴシック" panose="020B0400000000000000" pitchFamily="50" charset="-128"/>
              </a:rPr>
              <a:t>技術の詳細</a:t>
            </a:r>
            <a:endParaRPr kumimoji="1" lang="ja-JP" altLang="en-US" sz="1052" dirty="0">
              <a:solidFill>
                <a:srgbClr val="FF0000"/>
              </a:solidFill>
              <a:latin typeface="Arial Nova" panose="020B0504020202020204" pitchFamily="34" charset="0"/>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71522975-74A8-BB4E-2B75-7B0200206FE8}"/>
              </a:ext>
            </a:extLst>
          </p:cNvPr>
          <p:cNvSpPr txBox="1"/>
          <p:nvPr/>
        </p:nvSpPr>
        <p:spPr>
          <a:xfrm>
            <a:off x="5063115" y="8597485"/>
            <a:ext cx="1950143" cy="416140"/>
          </a:xfrm>
          <a:prstGeom prst="rect">
            <a:avLst/>
          </a:prstGeom>
          <a:noFill/>
          <a:ln>
            <a:noFill/>
          </a:ln>
        </p:spPr>
        <p:txBody>
          <a:bodyPr wrap="square">
            <a:spAutoFit/>
          </a:bodyPr>
          <a:lstStyle/>
          <a:p>
            <a:r>
              <a:rPr kumimoji="1" lang="zh-TW" altLang="en-US" sz="1052" dirty="0">
                <a:latin typeface="Arial Nova" panose="020B0504020202020204" pitchFamily="34" charset="0"/>
                <a:ea typeface="BIZ UDPゴシック" panose="020B0400000000000000" pitchFamily="50" charset="-128"/>
              </a:rPr>
              <a:t>国際農林水産業研究成果情報</a:t>
            </a:r>
            <a:endParaRPr kumimoji="1" lang="en-US" altLang="zh-TW" sz="1052" dirty="0">
              <a:latin typeface="Arial Nova" panose="020B0504020202020204" pitchFamily="34" charset="0"/>
              <a:ea typeface="BIZ UDPゴシック" panose="020B0400000000000000" pitchFamily="50" charset="-128"/>
            </a:endParaRPr>
          </a:p>
          <a:p>
            <a:r>
              <a:rPr kumimoji="1" lang="ja-JP" altLang="en-US" sz="1052" dirty="0">
                <a:latin typeface="Arial Nova" panose="020B0504020202020204" pitchFamily="34" charset="0"/>
                <a:ea typeface="BIZ UDPゴシック" panose="020B0400000000000000" pitchFamily="50" charset="-128"/>
              </a:rPr>
              <a:t>（令和</a:t>
            </a:r>
            <a:r>
              <a:rPr kumimoji="1" lang="en-US" altLang="ja-JP" sz="1052" dirty="0">
                <a:latin typeface="Arial Nova" panose="020B0504020202020204" pitchFamily="34" charset="0"/>
                <a:ea typeface="BIZ UDPゴシック" panose="020B0400000000000000" pitchFamily="50" charset="-128"/>
              </a:rPr>
              <a:t>3</a:t>
            </a:r>
            <a:r>
              <a:rPr kumimoji="1" lang="ja-JP" altLang="en-US" sz="1052" dirty="0">
                <a:latin typeface="Arial Nova" panose="020B0504020202020204" pitchFamily="34" charset="0"/>
                <a:ea typeface="BIZ UDPゴシック" panose="020B0400000000000000" pitchFamily="50" charset="-128"/>
              </a:rPr>
              <a:t>年度）</a:t>
            </a:r>
            <a:endParaRPr kumimoji="1" lang="ja-JP" altLang="en-US" sz="1052" dirty="0">
              <a:solidFill>
                <a:srgbClr val="FF0000"/>
              </a:solidFill>
              <a:latin typeface="Arial Nova" panose="020B0504020202020204" pitchFamily="34" charset="0"/>
              <a:ea typeface="BIZ UDPゴシック" panose="020B0400000000000000" pitchFamily="50" charset="-128"/>
            </a:endParaRPr>
          </a:p>
        </p:txBody>
      </p:sp>
      <p:pic>
        <p:nvPicPr>
          <p:cNvPr id="89" name="図 88" descr="QR コード&#10;&#10;自動的に生成された説明">
            <a:extLst>
              <a:ext uri="{FF2B5EF4-FFF2-40B4-BE49-F238E27FC236}">
                <a16:creationId xmlns:a16="http://schemas.microsoft.com/office/drawing/2014/main" id="{23EB80FE-37A4-8F6E-60D4-7FEC73706C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47134" y="8207125"/>
            <a:ext cx="900000" cy="900000"/>
          </a:xfrm>
          <a:prstGeom prst="rect">
            <a:avLst/>
          </a:prstGeom>
        </p:spPr>
      </p:pic>
      <p:sp>
        <p:nvSpPr>
          <p:cNvPr id="98" name="テキスト ボックス 97">
            <a:extLst>
              <a:ext uri="{FF2B5EF4-FFF2-40B4-BE49-F238E27FC236}">
                <a16:creationId xmlns:a16="http://schemas.microsoft.com/office/drawing/2014/main" id="{C9157074-F9AC-9624-29ED-CD0671210F65}"/>
              </a:ext>
            </a:extLst>
          </p:cNvPr>
          <p:cNvSpPr txBox="1"/>
          <p:nvPr/>
        </p:nvSpPr>
        <p:spPr>
          <a:xfrm>
            <a:off x="650114" y="5044943"/>
            <a:ext cx="2236905" cy="261610"/>
          </a:xfrm>
          <a:prstGeom prst="rect">
            <a:avLst/>
          </a:prstGeom>
          <a:noFill/>
        </p:spPr>
        <p:txBody>
          <a:bodyPr wrap="square" rtlCol="0">
            <a:spAutoFit/>
          </a:bodyPr>
          <a:lstStyle/>
          <a:p>
            <a:pPr algn="just"/>
            <a:r>
              <a:rPr lang="ja-JP" altLang="en-US" sz="1100" kern="100" dirty="0">
                <a:latin typeface="Arial Nova" panose="020B0504020202020204" pitchFamily="34" charset="0"/>
                <a:ea typeface="游明朝" panose="02020400000000000000" pitchFamily="18" charset="-128"/>
                <a:cs typeface="Times New Roman" panose="02020603050405020304" pitchFamily="18" charset="0"/>
              </a:rPr>
              <a:t>* </a:t>
            </a:r>
            <a:r>
              <a:rPr lang="en-US" altLang="ja-JP" sz="1100" kern="100" dirty="0">
                <a:latin typeface="Arial Nova" panose="020B0504020202020204" pitchFamily="34" charset="0"/>
                <a:ea typeface="游明朝" panose="02020400000000000000" pitchFamily="18" charset="-128"/>
                <a:cs typeface="Arial" panose="020B0604020202020204" pitchFamily="34" charset="0"/>
              </a:rPr>
              <a:t>Biological Nitrification Inhibition</a:t>
            </a:r>
            <a:endParaRPr lang="ja-JP" altLang="ja-JP" sz="1100" kern="100" dirty="0">
              <a:latin typeface="Arial Nova" panose="020B0504020202020204" pitchFamily="34" charset="0"/>
              <a:ea typeface="游明朝" panose="02020400000000000000" pitchFamily="18" charset="-128"/>
              <a:cs typeface="Arial" panose="020B0604020202020204" pitchFamily="34" charset="0"/>
            </a:endParaRPr>
          </a:p>
        </p:txBody>
      </p:sp>
      <p:sp>
        <p:nvSpPr>
          <p:cNvPr id="2" name="テキスト ボックス 1">
            <a:extLst>
              <a:ext uri="{FF2B5EF4-FFF2-40B4-BE49-F238E27FC236}">
                <a16:creationId xmlns:a16="http://schemas.microsoft.com/office/drawing/2014/main" id="{F4156875-7CF5-69A1-D04F-7A7FCC9866E9}"/>
              </a:ext>
            </a:extLst>
          </p:cNvPr>
          <p:cNvSpPr txBox="1"/>
          <p:nvPr/>
        </p:nvSpPr>
        <p:spPr>
          <a:xfrm>
            <a:off x="7721600" y="7088405"/>
            <a:ext cx="2241550" cy="738664"/>
          </a:xfrm>
          <a:prstGeom prst="rect">
            <a:avLst/>
          </a:prstGeom>
          <a:noFill/>
        </p:spPr>
        <p:txBody>
          <a:bodyPr wrap="square" rtlCol="0">
            <a:spAutoFit/>
          </a:bodyPr>
          <a:lstStyle/>
          <a:p>
            <a:r>
              <a:rPr kumimoji="1" lang="ja-JP" altLang="en-US" sz="1400" dirty="0"/>
              <a:t>図表キャプション</a:t>
            </a:r>
            <a:endParaRPr kumimoji="1" lang="en-US" altLang="ja-JP" sz="1400" dirty="0"/>
          </a:p>
          <a:p>
            <a:r>
              <a:rPr kumimoji="1" lang="en-US" altLang="ja-JP" sz="1400" dirty="0"/>
              <a:t>10p</a:t>
            </a:r>
            <a:r>
              <a:rPr kumimoji="1" lang="ja-JP" altLang="en-US" sz="1400" dirty="0"/>
              <a:t>、行間は</a:t>
            </a:r>
            <a:r>
              <a:rPr kumimoji="1" lang="en-US" altLang="ja-JP" sz="1400" dirty="0"/>
              <a:t>1</a:t>
            </a:r>
            <a:r>
              <a:rPr kumimoji="1" lang="ja-JP" altLang="en-US" sz="1400" dirty="0"/>
              <a:t>倍で固定</a:t>
            </a:r>
            <a:endParaRPr kumimoji="1" lang="en-US" altLang="ja-JP" sz="1400" dirty="0"/>
          </a:p>
          <a:p>
            <a:r>
              <a:rPr kumimoji="1" lang="ja-JP" altLang="en-US" sz="1400" dirty="0"/>
              <a:t>両端揃え</a:t>
            </a:r>
          </a:p>
        </p:txBody>
      </p:sp>
      <p:sp>
        <p:nvSpPr>
          <p:cNvPr id="7" name="テキスト ボックス 6">
            <a:extLst>
              <a:ext uri="{FF2B5EF4-FFF2-40B4-BE49-F238E27FC236}">
                <a16:creationId xmlns:a16="http://schemas.microsoft.com/office/drawing/2014/main" id="{04D43615-CC55-E5B4-2531-DFB940D791BE}"/>
              </a:ext>
            </a:extLst>
          </p:cNvPr>
          <p:cNvSpPr txBox="1"/>
          <p:nvPr/>
        </p:nvSpPr>
        <p:spPr>
          <a:xfrm>
            <a:off x="7586381" y="8373995"/>
            <a:ext cx="2241550" cy="1384995"/>
          </a:xfrm>
          <a:prstGeom prst="rect">
            <a:avLst/>
          </a:prstGeom>
          <a:noFill/>
        </p:spPr>
        <p:txBody>
          <a:bodyPr wrap="square" rtlCol="0">
            <a:spAutoFit/>
          </a:bodyPr>
          <a:lstStyle/>
          <a:p>
            <a:r>
              <a:rPr kumimoji="1" lang="ja-JP" altLang="en-US" sz="1400" dirty="0">
                <a:latin typeface="Segoe UI" panose="020B0502040204020203" pitchFamily="34" charset="0"/>
                <a:cs typeface="Segoe UI" panose="020B0502040204020203" pitchFamily="34" charset="0"/>
              </a:rPr>
              <a:t>詳細情報</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URL</a:t>
            </a:r>
            <a:r>
              <a:rPr kumimoji="1" lang="ja-JP" altLang="en-US" sz="1400" dirty="0">
                <a:latin typeface="Segoe UI" panose="020B0502040204020203" pitchFamily="34" charset="0"/>
                <a:cs typeface="Segoe UI" panose="020B0502040204020203" pitchFamily="34" charset="0"/>
              </a:rPr>
              <a:t>と</a:t>
            </a:r>
            <a:r>
              <a:rPr kumimoji="1" lang="en-US" altLang="ja-JP" sz="1400" dirty="0">
                <a:latin typeface="Segoe UI" panose="020B0502040204020203" pitchFamily="34" charset="0"/>
                <a:cs typeface="Segoe UI" panose="020B0502040204020203" pitchFamily="34" charset="0"/>
              </a:rPr>
              <a:t>QR</a:t>
            </a:r>
            <a:r>
              <a:rPr kumimoji="1" lang="ja-JP" altLang="en-US" sz="1400" dirty="0">
                <a:latin typeface="Segoe UI" panose="020B0502040204020203" pitchFamily="34" charset="0"/>
                <a:cs typeface="Segoe UI" panose="020B0502040204020203" pitchFamily="34" charset="0"/>
              </a:rPr>
              <a:t>コードを併記。</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QR</a:t>
            </a:r>
            <a:r>
              <a:rPr kumimoji="1" lang="ja-JP" altLang="en-US" sz="1400" dirty="0">
                <a:latin typeface="Segoe UI" panose="020B0502040204020203" pitchFamily="34" charset="0"/>
                <a:cs typeface="Segoe UI" panose="020B0502040204020203" pitchFamily="34" charset="0"/>
              </a:rPr>
              <a:t>コードは次で生成可。</a:t>
            </a:r>
            <a:endParaRPr kumimoji="1" lang="en-US" altLang="ja-JP" sz="1400" dirty="0">
              <a:latin typeface="Segoe UI" panose="020B0502040204020203" pitchFamily="34" charset="0"/>
              <a:cs typeface="Segoe UI" panose="020B0502040204020203" pitchFamily="34" charset="0"/>
            </a:endParaRPr>
          </a:p>
          <a:p>
            <a:r>
              <a:rPr kumimoji="1" lang="en-US" altLang="ja-JP" sz="1400" dirty="0">
                <a:latin typeface="Segoe UI" panose="020B0502040204020203" pitchFamily="34" charset="0"/>
                <a:cs typeface="Segoe UI" panose="020B0502040204020203" pitchFamily="34" charset="0"/>
              </a:rPr>
              <a:t>https://m.qrqrq.com/</a:t>
            </a:r>
          </a:p>
          <a:p>
            <a:r>
              <a:rPr kumimoji="1" lang="ja-JP" altLang="en-US" sz="1400" dirty="0">
                <a:latin typeface="Segoe UI" panose="020B0502040204020203" pitchFamily="34" charset="0"/>
                <a:cs typeface="Segoe UI" panose="020B0502040204020203" pitchFamily="34" charset="0"/>
              </a:rPr>
              <a:t>位置は図表に合わせて左右どちらに寄せても良い。</a:t>
            </a:r>
          </a:p>
        </p:txBody>
      </p:sp>
      <p:sp>
        <p:nvSpPr>
          <p:cNvPr id="41" name="テキスト ボックス 40">
            <a:extLst>
              <a:ext uri="{FF2B5EF4-FFF2-40B4-BE49-F238E27FC236}">
                <a16:creationId xmlns:a16="http://schemas.microsoft.com/office/drawing/2014/main" id="{858E5CD8-53D3-C85F-BB61-631A759ACF7D}"/>
              </a:ext>
            </a:extLst>
          </p:cNvPr>
          <p:cNvSpPr txBox="1"/>
          <p:nvPr/>
        </p:nvSpPr>
        <p:spPr>
          <a:xfrm>
            <a:off x="-4609849" y="216384"/>
            <a:ext cx="3895839" cy="523220"/>
          </a:xfrm>
          <a:prstGeom prst="rect">
            <a:avLst/>
          </a:prstGeom>
          <a:noFill/>
        </p:spPr>
        <p:txBody>
          <a:bodyPr wrap="square" rtlCol="0">
            <a:spAutoFit/>
          </a:bodyPr>
          <a:lstStyle/>
          <a:p>
            <a:r>
              <a:rPr kumimoji="1" lang="ja-JP" altLang="en-US" sz="1400" dirty="0"/>
              <a:t>対象とする食料サプライチェーンの段階に合わせて、</a:t>
            </a:r>
            <a:r>
              <a:rPr kumimoji="1" lang="en-US" altLang="ja-JP" sz="1400" dirty="0"/>
              <a:t>(a)</a:t>
            </a:r>
            <a:r>
              <a:rPr kumimoji="1" lang="ja-JP" altLang="en-US" sz="1400" dirty="0"/>
              <a:t>～</a:t>
            </a:r>
            <a:r>
              <a:rPr kumimoji="1" lang="en-US" altLang="ja-JP" sz="1400" dirty="0"/>
              <a:t>(d)</a:t>
            </a:r>
            <a:r>
              <a:rPr kumimoji="1" lang="ja-JP" altLang="en-US" sz="1400" dirty="0"/>
              <a:t>の１つをセットで使用</a:t>
            </a:r>
            <a:endParaRPr kumimoji="1" lang="en-US" altLang="ja-JP" sz="1400" dirty="0"/>
          </a:p>
        </p:txBody>
      </p:sp>
      <p:sp>
        <p:nvSpPr>
          <p:cNvPr id="42" name="右中かっこ 41">
            <a:extLst>
              <a:ext uri="{FF2B5EF4-FFF2-40B4-BE49-F238E27FC236}">
                <a16:creationId xmlns:a16="http://schemas.microsoft.com/office/drawing/2014/main" id="{907DBE3A-DA5B-5B2B-BD30-14914C1DE295}"/>
              </a:ext>
            </a:extLst>
          </p:cNvPr>
          <p:cNvSpPr/>
          <p:nvPr/>
        </p:nvSpPr>
        <p:spPr>
          <a:xfrm>
            <a:off x="-1866096" y="738921"/>
            <a:ext cx="2350714" cy="1854803"/>
          </a:xfrm>
          <a:prstGeom prst="rightBrace">
            <a:avLst>
              <a:gd name="adj1" fmla="val 8333"/>
              <a:gd name="adj2" fmla="val 60905"/>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1D59FC6B-A2E9-FB48-DDAE-14ACB429B829}"/>
              </a:ext>
            </a:extLst>
          </p:cNvPr>
          <p:cNvSpPr txBox="1"/>
          <p:nvPr/>
        </p:nvSpPr>
        <p:spPr>
          <a:xfrm>
            <a:off x="-4265876" y="803308"/>
            <a:ext cx="437584" cy="307777"/>
          </a:xfrm>
          <a:prstGeom prst="rect">
            <a:avLst/>
          </a:prstGeom>
          <a:noFill/>
        </p:spPr>
        <p:txBody>
          <a:bodyPr wrap="square" rtlCol="0">
            <a:spAutoFit/>
          </a:bodyPr>
          <a:lstStyle/>
          <a:p>
            <a:r>
              <a:rPr kumimoji="1" lang="en-US" altLang="ja-JP" sz="1400" dirty="0"/>
              <a:t>(a)</a:t>
            </a:r>
          </a:p>
        </p:txBody>
      </p:sp>
      <p:sp>
        <p:nvSpPr>
          <p:cNvPr id="44" name="テキスト ボックス 43">
            <a:extLst>
              <a:ext uri="{FF2B5EF4-FFF2-40B4-BE49-F238E27FC236}">
                <a16:creationId xmlns:a16="http://schemas.microsoft.com/office/drawing/2014/main" id="{F2A26D88-EF68-E574-8057-CF7EBF13D769}"/>
              </a:ext>
            </a:extLst>
          </p:cNvPr>
          <p:cNvSpPr txBox="1"/>
          <p:nvPr/>
        </p:nvSpPr>
        <p:spPr>
          <a:xfrm>
            <a:off x="-4261393" y="1278436"/>
            <a:ext cx="437584" cy="307777"/>
          </a:xfrm>
          <a:prstGeom prst="rect">
            <a:avLst/>
          </a:prstGeom>
          <a:noFill/>
        </p:spPr>
        <p:txBody>
          <a:bodyPr wrap="square" rtlCol="0">
            <a:spAutoFit/>
          </a:bodyPr>
          <a:lstStyle/>
          <a:p>
            <a:r>
              <a:rPr kumimoji="1" lang="en-US" altLang="ja-JP" sz="1400" dirty="0"/>
              <a:t>(b)</a:t>
            </a:r>
          </a:p>
        </p:txBody>
      </p:sp>
      <p:sp>
        <p:nvSpPr>
          <p:cNvPr id="45" name="テキスト ボックス 44">
            <a:extLst>
              <a:ext uri="{FF2B5EF4-FFF2-40B4-BE49-F238E27FC236}">
                <a16:creationId xmlns:a16="http://schemas.microsoft.com/office/drawing/2014/main" id="{FA24BC05-AE52-7A99-1C61-34967BEA6E1A}"/>
              </a:ext>
            </a:extLst>
          </p:cNvPr>
          <p:cNvSpPr txBox="1"/>
          <p:nvPr/>
        </p:nvSpPr>
        <p:spPr>
          <a:xfrm>
            <a:off x="-4261393" y="1762528"/>
            <a:ext cx="437584" cy="307777"/>
          </a:xfrm>
          <a:prstGeom prst="rect">
            <a:avLst/>
          </a:prstGeom>
          <a:noFill/>
        </p:spPr>
        <p:txBody>
          <a:bodyPr wrap="square" rtlCol="0">
            <a:spAutoFit/>
          </a:bodyPr>
          <a:lstStyle/>
          <a:p>
            <a:r>
              <a:rPr kumimoji="1" lang="en-US" altLang="ja-JP" sz="1400" dirty="0"/>
              <a:t>(c)</a:t>
            </a:r>
          </a:p>
        </p:txBody>
      </p:sp>
      <p:sp>
        <p:nvSpPr>
          <p:cNvPr id="46" name="テキスト ボックス 45">
            <a:extLst>
              <a:ext uri="{FF2B5EF4-FFF2-40B4-BE49-F238E27FC236}">
                <a16:creationId xmlns:a16="http://schemas.microsoft.com/office/drawing/2014/main" id="{EE86797B-62FD-F0D0-1CF2-1BB269997F18}"/>
              </a:ext>
            </a:extLst>
          </p:cNvPr>
          <p:cNvSpPr txBox="1"/>
          <p:nvPr/>
        </p:nvSpPr>
        <p:spPr>
          <a:xfrm>
            <a:off x="-4270357" y="2264550"/>
            <a:ext cx="437584" cy="307777"/>
          </a:xfrm>
          <a:prstGeom prst="rect">
            <a:avLst/>
          </a:prstGeom>
          <a:noFill/>
        </p:spPr>
        <p:txBody>
          <a:bodyPr wrap="square" rtlCol="0">
            <a:spAutoFit/>
          </a:bodyPr>
          <a:lstStyle/>
          <a:p>
            <a:r>
              <a:rPr kumimoji="1" lang="en-US" altLang="ja-JP" sz="1400" dirty="0"/>
              <a:t>(d)</a:t>
            </a:r>
          </a:p>
        </p:txBody>
      </p:sp>
      <p:sp>
        <p:nvSpPr>
          <p:cNvPr id="47" name="矢印: 五方向 46">
            <a:extLst>
              <a:ext uri="{FF2B5EF4-FFF2-40B4-BE49-F238E27FC236}">
                <a16:creationId xmlns:a16="http://schemas.microsoft.com/office/drawing/2014/main" id="{7BB3338C-CA19-AA23-06DF-4102962B3DDF}"/>
              </a:ext>
            </a:extLst>
          </p:cNvPr>
          <p:cNvSpPr/>
          <p:nvPr/>
        </p:nvSpPr>
        <p:spPr>
          <a:xfrm>
            <a:off x="-3646548" y="806504"/>
            <a:ext cx="828000" cy="288000"/>
          </a:xfrm>
          <a:prstGeom prst="homePlate">
            <a:avLst>
              <a:gd name="adj" fmla="val 33547"/>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調達</a:t>
            </a:r>
          </a:p>
        </p:txBody>
      </p:sp>
      <p:sp>
        <p:nvSpPr>
          <p:cNvPr id="48" name="矢印: 五方向 47">
            <a:extLst>
              <a:ext uri="{FF2B5EF4-FFF2-40B4-BE49-F238E27FC236}">
                <a16:creationId xmlns:a16="http://schemas.microsoft.com/office/drawing/2014/main" id="{73DDF619-C654-56E0-C3EA-C52710057D2D}"/>
              </a:ext>
            </a:extLst>
          </p:cNvPr>
          <p:cNvSpPr/>
          <p:nvPr/>
        </p:nvSpPr>
        <p:spPr>
          <a:xfrm>
            <a:off x="-2520319" y="806504"/>
            <a:ext cx="828000" cy="288000"/>
          </a:xfrm>
          <a:prstGeom prst="homePlate">
            <a:avLst>
              <a:gd name="adj" fmla="val 3354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49" name="矢印: 五方向 48">
            <a:extLst>
              <a:ext uri="{FF2B5EF4-FFF2-40B4-BE49-F238E27FC236}">
                <a16:creationId xmlns:a16="http://schemas.microsoft.com/office/drawing/2014/main" id="{1E3748F5-7412-5293-4573-1A049069A2CD}"/>
              </a:ext>
            </a:extLst>
          </p:cNvPr>
          <p:cNvSpPr/>
          <p:nvPr/>
        </p:nvSpPr>
        <p:spPr>
          <a:xfrm>
            <a:off x="-3661890" y="1762481"/>
            <a:ext cx="828000" cy="288000"/>
          </a:xfrm>
          <a:prstGeom prst="homePlate">
            <a:avLst>
              <a:gd name="adj" fmla="val 3354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加工・流通</a:t>
            </a:r>
          </a:p>
        </p:txBody>
      </p:sp>
      <p:sp>
        <p:nvSpPr>
          <p:cNvPr id="50" name="矢印: 五方向 49">
            <a:extLst>
              <a:ext uri="{FF2B5EF4-FFF2-40B4-BE49-F238E27FC236}">
                <a16:creationId xmlns:a16="http://schemas.microsoft.com/office/drawing/2014/main" id="{4A6A3585-C8FE-C74D-D939-EBDDBB72D55B}"/>
              </a:ext>
            </a:extLst>
          </p:cNvPr>
          <p:cNvSpPr/>
          <p:nvPr/>
        </p:nvSpPr>
        <p:spPr>
          <a:xfrm>
            <a:off x="-2523303" y="1762481"/>
            <a:ext cx="828000" cy="288000"/>
          </a:xfrm>
          <a:prstGeom prst="homePlate">
            <a:avLst>
              <a:gd name="adj" fmla="val 33547"/>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51" name="矢印: 五方向 50">
            <a:extLst>
              <a:ext uri="{FF2B5EF4-FFF2-40B4-BE49-F238E27FC236}">
                <a16:creationId xmlns:a16="http://schemas.microsoft.com/office/drawing/2014/main" id="{53710101-36B3-EA95-6F63-CA518E9C91A2}"/>
              </a:ext>
            </a:extLst>
          </p:cNvPr>
          <p:cNvSpPr/>
          <p:nvPr/>
        </p:nvSpPr>
        <p:spPr>
          <a:xfrm>
            <a:off x="-3646548" y="2224930"/>
            <a:ext cx="828000" cy="288000"/>
          </a:xfrm>
          <a:prstGeom prst="homePlate">
            <a:avLst>
              <a:gd name="adj" fmla="val 33547"/>
            </a:avLst>
          </a:prstGeom>
          <a:solidFill>
            <a:srgbClr val="FF43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消費</a:t>
            </a:r>
          </a:p>
        </p:txBody>
      </p:sp>
      <p:sp>
        <p:nvSpPr>
          <p:cNvPr id="52" name="矢印: 五方向 51">
            <a:extLst>
              <a:ext uri="{FF2B5EF4-FFF2-40B4-BE49-F238E27FC236}">
                <a16:creationId xmlns:a16="http://schemas.microsoft.com/office/drawing/2014/main" id="{105861F0-C533-2FFE-AFB1-3229C2157AEF}"/>
              </a:ext>
            </a:extLst>
          </p:cNvPr>
          <p:cNvSpPr/>
          <p:nvPr/>
        </p:nvSpPr>
        <p:spPr>
          <a:xfrm>
            <a:off x="-2523303" y="2224930"/>
            <a:ext cx="828000" cy="288000"/>
          </a:xfrm>
          <a:prstGeom prst="homePlate">
            <a:avLst>
              <a:gd name="adj" fmla="val 33547"/>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53" name="矢印: 五方向 52">
            <a:extLst>
              <a:ext uri="{FF2B5EF4-FFF2-40B4-BE49-F238E27FC236}">
                <a16:creationId xmlns:a16="http://schemas.microsoft.com/office/drawing/2014/main" id="{58F57FB0-8D7A-5FE2-237E-846C05B454BD}"/>
              </a:ext>
            </a:extLst>
          </p:cNvPr>
          <p:cNvSpPr/>
          <p:nvPr/>
        </p:nvSpPr>
        <p:spPr>
          <a:xfrm>
            <a:off x="-3635298" y="1296243"/>
            <a:ext cx="828000" cy="288000"/>
          </a:xfrm>
          <a:prstGeom prst="homePlate">
            <a:avLst>
              <a:gd name="adj" fmla="val 3354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生産</a:t>
            </a:r>
          </a:p>
        </p:txBody>
      </p:sp>
      <p:sp>
        <p:nvSpPr>
          <p:cNvPr id="54" name="矢印: 五方向 53">
            <a:extLst>
              <a:ext uri="{FF2B5EF4-FFF2-40B4-BE49-F238E27FC236}">
                <a16:creationId xmlns:a16="http://schemas.microsoft.com/office/drawing/2014/main" id="{69509DE5-1808-1D62-FD9F-458A91203075}"/>
              </a:ext>
            </a:extLst>
          </p:cNvPr>
          <p:cNvSpPr/>
          <p:nvPr/>
        </p:nvSpPr>
        <p:spPr>
          <a:xfrm>
            <a:off x="-2516808" y="1292291"/>
            <a:ext cx="828000" cy="288000"/>
          </a:xfrm>
          <a:prstGeom prst="homePlate">
            <a:avLst>
              <a:gd name="adj" fmla="val 3354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BIZ UDPゴシック" panose="020B0400000000000000" pitchFamily="50" charset="-128"/>
                <a:ea typeface="BIZ UDPゴシック" panose="020B0400000000000000" pitchFamily="50" charset="-128"/>
              </a:rPr>
              <a:t>・・・</a:t>
            </a:r>
          </a:p>
        </p:txBody>
      </p:sp>
      <p:sp>
        <p:nvSpPr>
          <p:cNvPr id="13" name="テキスト ボックス 12">
            <a:extLst>
              <a:ext uri="{FF2B5EF4-FFF2-40B4-BE49-F238E27FC236}">
                <a16:creationId xmlns:a16="http://schemas.microsoft.com/office/drawing/2014/main" id="{AB95B6D5-0704-0A49-7262-C76D69745149}"/>
              </a:ext>
            </a:extLst>
          </p:cNvPr>
          <p:cNvSpPr txBox="1"/>
          <p:nvPr/>
        </p:nvSpPr>
        <p:spPr>
          <a:xfrm>
            <a:off x="-2581890" y="4988097"/>
            <a:ext cx="2508906" cy="523220"/>
          </a:xfrm>
          <a:prstGeom prst="rect">
            <a:avLst/>
          </a:prstGeom>
          <a:noFill/>
        </p:spPr>
        <p:txBody>
          <a:bodyPr wrap="square" rtlCol="0">
            <a:spAutoFit/>
          </a:bodyPr>
          <a:lstStyle/>
          <a:p>
            <a:r>
              <a:rPr kumimoji="1" lang="ja-JP" altLang="en-US" sz="1400" dirty="0"/>
              <a:t>専門用語を使う必要があれば、近傍に注釈を入れる。</a:t>
            </a:r>
            <a:endParaRPr kumimoji="1" lang="en-US" altLang="ja-JP" sz="1400" dirty="0"/>
          </a:p>
        </p:txBody>
      </p:sp>
      <p:cxnSp>
        <p:nvCxnSpPr>
          <p:cNvPr id="14" name="直線矢印コネクタ 13">
            <a:extLst>
              <a:ext uri="{FF2B5EF4-FFF2-40B4-BE49-F238E27FC236}">
                <a16:creationId xmlns:a16="http://schemas.microsoft.com/office/drawing/2014/main" id="{E0157A0A-DB24-FE3A-D203-169C466AF819}"/>
              </a:ext>
            </a:extLst>
          </p:cNvPr>
          <p:cNvCxnSpPr>
            <a:cxnSpLocks/>
          </p:cNvCxnSpPr>
          <p:nvPr/>
        </p:nvCxnSpPr>
        <p:spPr>
          <a:xfrm>
            <a:off x="19717" y="4321616"/>
            <a:ext cx="544778" cy="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719315DB-8F1A-93EF-EF9C-6F68E20A1BDF}"/>
              </a:ext>
            </a:extLst>
          </p:cNvPr>
          <p:cNvSpPr txBox="1"/>
          <p:nvPr/>
        </p:nvSpPr>
        <p:spPr>
          <a:xfrm>
            <a:off x="-2102808" y="4060006"/>
            <a:ext cx="2241550" cy="523220"/>
          </a:xfrm>
          <a:prstGeom prst="rect">
            <a:avLst/>
          </a:prstGeom>
          <a:noFill/>
        </p:spPr>
        <p:txBody>
          <a:bodyPr wrap="square" rtlCol="0">
            <a:spAutoFit/>
          </a:bodyPr>
          <a:lstStyle/>
          <a:p>
            <a:r>
              <a:rPr kumimoji="1" lang="ja-JP" altLang="en-US" sz="1400" dirty="0"/>
              <a:t>左右余白は</a:t>
            </a:r>
            <a:r>
              <a:rPr kumimoji="1" lang="en-US" altLang="ja-JP" sz="1400" dirty="0"/>
              <a:t>15mm</a:t>
            </a:r>
            <a:r>
              <a:rPr kumimoji="1" lang="ja-JP" altLang="en-US" sz="1400" dirty="0"/>
              <a:t>確保</a:t>
            </a:r>
            <a:endParaRPr kumimoji="1" lang="en-US" altLang="ja-JP" sz="1400" dirty="0"/>
          </a:p>
          <a:p>
            <a:r>
              <a:rPr kumimoji="1" lang="ja-JP" altLang="en-US" sz="1400" dirty="0"/>
              <a:t>（冊子版綴じ代）</a:t>
            </a:r>
            <a:endParaRPr kumimoji="1" lang="en-US" altLang="ja-JP" sz="1400" dirty="0"/>
          </a:p>
        </p:txBody>
      </p:sp>
      <p:cxnSp>
        <p:nvCxnSpPr>
          <p:cNvPr id="16" name="直線矢印コネクタ 15">
            <a:extLst>
              <a:ext uri="{FF2B5EF4-FFF2-40B4-BE49-F238E27FC236}">
                <a16:creationId xmlns:a16="http://schemas.microsoft.com/office/drawing/2014/main" id="{4B955A40-3C5B-28B1-1B10-14F65E8E19DB}"/>
              </a:ext>
            </a:extLst>
          </p:cNvPr>
          <p:cNvCxnSpPr>
            <a:cxnSpLocks/>
          </p:cNvCxnSpPr>
          <p:nvPr/>
        </p:nvCxnSpPr>
        <p:spPr>
          <a:xfrm>
            <a:off x="7012256" y="2013538"/>
            <a:ext cx="544778"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6FC4B224-0C80-A173-04F5-9F2BCA8AC2E0}"/>
              </a:ext>
            </a:extLst>
          </p:cNvPr>
          <p:cNvSpPr txBox="1"/>
          <p:nvPr/>
        </p:nvSpPr>
        <p:spPr>
          <a:xfrm>
            <a:off x="7611052" y="1840519"/>
            <a:ext cx="2241550" cy="523220"/>
          </a:xfrm>
          <a:prstGeom prst="rect">
            <a:avLst/>
          </a:prstGeom>
          <a:noFill/>
        </p:spPr>
        <p:txBody>
          <a:bodyPr wrap="square" rtlCol="0">
            <a:spAutoFit/>
          </a:bodyPr>
          <a:lstStyle/>
          <a:p>
            <a:r>
              <a:rPr kumimoji="1" lang="ja-JP" altLang="en-US" sz="1400" dirty="0"/>
              <a:t>左右余白は</a:t>
            </a:r>
            <a:r>
              <a:rPr kumimoji="1" lang="en-US" altLang="ja-JP" sz="1400" dirty="0"/>
              <a:t>15mm</a:t>
            </a:r>
            <a:r>
              <a:rPr kumimoji="1" lang="ja-JP" altLang="en-US" sz="1400" dirty="0"/>
              <a:t>確保</a:t>
            </a:r>
            <a:endParaRPr kumimoji="1" lang="en-US" altLang="ja-JP" sz="1400" dirty="0"/>
          </a:p>
          <a:p>
            <a:r>
              <a:rPr kumimoji="1" lang="ja-JP" altLang="en-US" sz="1400" dirty="0"/>
              <a:t>（冊子版綴じ代）</a:t>
            </a:r>
            <a:endParaRPr kumimoji="1" lang="en-US" altLang="ja-JP" sz="1400" dirty="0"/>
          </a:p>
        </p:txBody>
      </p:sp>
      <p:cxnSp>
        <p:nvCxnSpPr>
          <p:cNvPr id="18" name="直線矢印コネクタ 17">
            <a:extLst>
              <a:ext uri="{FF2B5EF4-FFF2-40B4-BE49-F238E27FC236}">
                <a16:creationId xmlns:a16="http://schemas.microsoft.com/office/drawing/2014/main" id="{013DA1BD-5BCE-EAE3-B918-DAB3BFFAC162}"/>
              </a:ext>
            </a:extLst>
          </p:cNvPr>
          <p:cNvCxnSpPr>
            <a:cxnSpLocks/>
          </p:cNvCxnSpPr>
          <p:nvPr/>
        </p:nvCxnSpPr>
        <p:spPr>
          <a:xfrm flipV="1">
            <a:off x="3797727" y="0"/>
            <a:ext cx="0" cy="320553"/>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CC04EC0E-0A0E-F1DE-70AD-D88017F19AAE}"/>
              </a:ext>
            </a:extLst>
          </p:cNvPr>
          <p:cNvCxnSpPr>
            <a:cxnSpLocks/>
          </p:cNvCxnSpPr>
          <p:nvPr/>
        </p:nvCxnSpPr>
        <p:spPr>
          <a:xfrm flipV="1">
            <a:off x="6316801" y="10143585"/>
            <a:ext cx="0" cy="54000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9B620B2D-6E2B-72A6-35F3-5C00090B79B8}"/>
              </a:ext>
            </a:extLst>
          </p:cNvPr>
          <p:cNvSpPr txBox="1"/>
          <p:nvPr/>
        </p:nvSpPr>
        <p:spPr>
          <a:xfrm>
            <a:off x="7535208" y="10113152"/>
            <a:ext cx="2241550" cy="523220"/>
          </a:xfrm>
          <a:prstGeom prst="rect">
            <a:avLst/>
          </a:prstGeom>
          <a:noFill/>
        </p:spPr>
        <p:txBody>
          <a:bodyPr wrap="square" rtlCol="0">
            <a:spAutoFit/>
          </a:bodyPr>
          <a:lstStyle/>
          <a:p>
            <a:r>
              <a:rPr kumimoji="1" lang="ja-JP" altLang="en-US" sz="1400" dirty="0"/>
              <a:t>下余白は</a:t>
            </a:r>
            <a:r>
              <a:rPr kumimoji="1" lang="en-US" altLang="ja-JP" sz="1400" dirty="0"/>
              <a:t>15mm</a:t>
            </a:r>
            <a:r>
              <a:rPr kumimoji="1" lang="ja-JP" altLang="en-US" sz="1400" dirty="0"/>
              <a:t>確保</a:t>
            </a:r>
            <a:endParaRPr kumimoji="1" lang="en-US" altLang="ja-JP" sz="1400" dirty="0"/>
          </a:p>
          <a:p>
            <a:r>
              <a:rPr kumimoji="1" lang="ja-JP" altLang="en-US" sz="1400" dirty="0"/>
              <a:t>（ページ番号挿入予定）</a:t>
            </a:r>
            <a:endParaRPr kumimoji="1" lang="en-US" altLang="ja-JP" sz="1400" dirty="0"/>
          </a:p>
        </p:txBody>
      </p:sp>
      <p:sp>
        <p:nvSpPr>
          <p:cNvPr id="36" name="テキスト ボックス 35">
            <a:extLst>
              <a:ext uri="{FF2B5EF4-FFF2-40B4-BE49-F238E27FC236}">
                <a16:creationId xmlns:a16="http://schemas.microsoft.com/office/drawing/2014/main" id="{7C300138-BC00-9514-A9B5-E1E357D1D243}"/>
              </a:ext>
            </a:extLst>
          </p:cNvPr>
          <p:cNvSpPr txBox="1"/>
          <p:nvPr/>
        </p:nvSpPr>
        <p:spPr>
          <a:xfrm>
            <a:off x="8054788" y="1067420"/>
            <a:ext cx="3446182" cy="523220"/>
          </a:xfrm>
          <a:prstGeom prst="rect">
            <a:avLst/>
          </a:prstGeom>
          <a:noFill/>
        </p:spPr>
        <p:txBody>
          <a:bodyPr wrap="square" rtlCol="0">
            <a:spAutoFit/>
          </a:bodyPr>
          <a:lstStyle/>
          <a:p>
            <a:r>
              <a:rPr kumimoji="1" lang="ja-JP" altLang="en-US" sz="1400" dirty="0"/>
              <a:t>タイトルのフォントは</a:t>
            </a:r>
            <a:r>
              <a:rPr kumimoji="1" lang="en-US" altLang="ja-JP" sz="1400" dirty="0"/>
              <a:t>20p</a:t>
            </a:r>
          </a:p>
          <a:p>
            <a:r>
              <a:rPr kumimoji="1" lang="ja-JP" altLang="en-US" sz="1400" dirty="0"/>
              <a:t>和文タイトルは下揃えで２行に収める</a:t>
            </a:r>
            <a:endParaRPr kumimoji="1" lang="en-US" altLang="ja-JP" sz="1400" dirty="0"/>
          </a:p>
        </p:txBody>
      </p:sp>
      <p:sp>
        <p:nvSpPr>
          <p:cNvPr id="39" name="右中かっこ 38">
            <a:extLst>
              <a:ext uri="{FF2B5EF4-FFF2-40B4-BE49-F238E27FC236}">
                <a16:creationId xmlns:a16="http://schemas.microsoft.com/office/drawing/2014/main" id="{2A1D585A-39F5-8833-BF7D-FB40DD192A30}"/>
              </a:ext>
            </a:extLst>
          </p:cNvPr>
          <p:cNvSpPr/>
          <p:nvPr/>
        </p:nvSpPr>
        <p:spPr>
          <a:xfrm>
            <a:off x="7705165" y="0"/>
            <a:ext cx="349623" cy="141164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C93FCB96-815B-3A9A-2CCC-276A93F085CF}"/>
              </a:ext>
            </a:extLst>
          </p:cNvPr>
          <p:cNvSpPr txBox="1"/>
          <p:nvPr/>
        </p:nvSpPr>
        <p:spPr>
          <a:xfrm>
            <a:off x="8054788" y="547911"/>
            <a:ext cx="2443701" cy="307777"/>
          </a:xfrm>
          <a:prstGeom prst="rect">
            <a:avLst/>
          </a:prstGeom>
          <a:noFill/>
          <a:ln>
            <a:noFill/>
          </a:ln>
        </p:spPr>
        <p:txBody>
          <a:bodyPr wrap="square" rtlCol="0">
            <a:spAutoFit/>
          </a:bodyPr>
          <a:lstStyle/>
          <a:p>
            <a:r>
              <a:rPr kumimoji="1" lang="ja-JP" altLang="en-US" sz="1400" dirty="0"/>
              <a:t>タイトル領域</a:t>
            </a:r>
            <a:r>
              <a:rPr kumimoji="1" lang="en-US" altLang="ja-JP" sz="1400" dirty="0"/>
              <a:t>4cm</a:t>
            </a:r>
            <a:endParaRPr kumimoji="1" lang="ja-JP" altLang="en-US" sz="1400" dirty="0"/>
          </a:p>
        </p:txBody>
      </p:sp>
      <p:sp>
        <p:nvSpPr>
          <p:cNvPr id="55" name="テキスト ボックス 54">
            <a:extLst>
              <a:ext uri="{FF2B5EF4-FFF2-40B4-BE49-F238E27FC236}">
                <a16:creationId xmlns:a16="http://schemas.microsoft.com/office/drawing/2014/main" id="{A4DC9A33-B935-1EC8-97CA-E92499D2A9A3}"/>
              </a:ext>
            </a:extLst>
          </p:cNvPr>
          <p:cNvSpPr txBox="1"/>
          <p:nvPr/>
        </p:nvSpPr>
        <p:spPr>
          <a:xfrm>
            <a:off x="-2661930" y="3093381"/>
            <a:ext cx="2508906" cy="523220"/>
          </a:xfrm>
          <a:prstGeom prst="rect">
            <a:avLst/>
          </a:prstGeom>
          <a:noFill/>
        </p:spPr>
        <p:txBody>
          <a:bodyPr wrap="square" rtlCol="0">
            <a:spAutoFit/>
          </a:bodyPr>
          <a:lstStyle/>
          <a:p>
            <a:r>
              <a:rPr kumimoji="1" lang="ja-JP" altLang="en-US" sz="1400" dirty="0"/>
              <a:t>日本語版では、段落の始めは１文字下げる。</a:t>
            </a:r>
            <a:endParaRPr kumimoji="1" lang="en-US" altLang="ja-JP" sz="1400" dirty="0"/>
          </a:p>
        </p:txBody>
      </p:sp>
      <p:cxnSp>
        <p:nvCxnSpPr>
          <p:cNvPr id="56" name="直線コネクタ 55">
            <a:extLst>
              <a:ext uri="{FF2B5EF4-FFF2-40B4-BE49-F238E27FC236}">
                <a16:creationId xmlns:a16="http://schemas.microsoft.com/office/drawing/2014/main" id="{363F860C-582A-B0DE-1112-D735FD538578}"/>
              </a:ext>
            </a:extLst>
          </p:cNvPr>
          <p:cNvCxnSpPr>
            <a:cxnSpLocks/>
          </p:cNvCxnSpPr>
          <p:nvPr/>
        </p:nvCxnSpPr>
        <p:spPr>
          <a:xfrm>
            <a:off x="-520164" y="3415474"/>
            <a:ext cx="1234483" cy="110960"/>
          </a:xfrm>
          <a:prstGeom prst="line">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B24DABEB-1010-9782-A4A2-5A4CFB967E94}"/>
              </a:ext>
            </a:extLst>
          </p:cNvPr>
          <p:cNvSpPr txBox="1"/>
          <p:nvPr/>
        </p:nvSpPr>
        <p:spPr>
          <a:xfrm>
            <a:off x="3769791" y="13447"/>
            <a:ext cx="1681746" cy="307777"/>
          </a:xfrm>
          <a:prstGeom prst="rect">
            <a:avLst/>
          </a:prstGeom>
          <a:noFill/>
        </p:spPr>
        <p:txBody>
          <a:bodyPr wrap="square" rtlCol="0">
            <a:spAutoFit/>
          </a:bodyPr>
          <a:lstStyle/>
          <a:p>
            <a:r>
              <a:rPr kumimoji="1" lang="ja-JP" altLang="en-US" sz="1400" dirty="0">
                <a:solidFill>
                  <a:srgbClr val="FF0000"/>
                </a:solidFill>
              </a:rPr>
              <a:t>上余白</a:t>
            </a:r>
            <a:r>
              <a:rPr kumimoji="1" lang="en-US" altLang="ja-JP" sz="1400" dirty="0">
                <a:solidFill>
                  <a:srgbClr val="FF0000"/>
                </a:solidFill>
              </a:rPr>
              <a:t>10mm</a:t>
            </a:r>
            <a:r>
              <a:rPr kumimoji="1" lang="ja-JP" altLang="en-US" sz="1400" dirty="0">
                <a:solidFill>
                  <a:srgbClr val="FF0000"/>
                </a:solidFill>
              </a:rPr>
              <a:t>確保</a:t>
            </a:r>
          </a:p>
        </p:txBody>
      </p:sp>
      <p:sp>
        <p:nvSpPr>
          <p:cNvPr id="58" name="テキスト ボックス 57">
            <a:extLst>
              <a:ext uri="{FF2B5EF4-FFF2-40B4-BE49-F238E27FC236}">
                <a16:creationId xmlns:a16="http://schemas.microsoft.com/office/drawing/2014/main" id="{841E913F-AE05-D4B6-6DAF-FAA8199F5BEA}"/>
              </a:ext>
            </a:extLst>
          </p:cNvPr>
          <p:cNvSpPr txBox="1"/>
          <p:nvPr/>
        </p:nvSpPr>
        <p:spPr>
          <a:xfrm>
            <a:off x="8188036" y="-96982"/>
            <a:ext cx="2830238" cy="646331"/>
          </a:xfrm>
          <a:prstGeom prst="rect">
            <a:avLst/>
          </a:prstGeom>
          <a:noFill/>
        </p:spPr>
        <p:txBody>
          <a:bodyPr wrap="square" rtlCol="0">
            <a:spAutoFit/>
          </a:bodyPr>
          <a:lstStyle/>
          <a:p>
            <a:r>
              <a:rPr kumimoji="1" lang="ja-JP" altLang="en-US" dirty="0"/>
              <a:t>日本語フォントは「</a:t>
            </a:r>
            <a:r>
              <a:rPr kumimoji="1" lang="en-US" altLang="ja-JP" dirty="0"/>
              <a:t> BIZ UDP</a:t>
            </a:r>
            <a:r>
              <a:rPr kumimoji="1" lang="ja-JP" altLang="en-US" dirty="0"/>
              <a:t>ゴシック」を使用</a:t>
            </a:r>
          </a:p>
        </p:txBody>
      </p:sp>
      <p:sp>
        <p:nvSpPr>
          <p:cNvPr id="59" name="正方形/長方形 58">
            <a:extLst>
              <a:ext uri="{FF2B5EF4-FFF2-40B4-BE49-F238E27FC236}">
                <a16:creationId xmlns:a16="http://schemas.microsoft.com/office/drawing/2014/main" id="{0AC9A12C-A247-0316-7A3F-C8D76E6399BA}"/>
              </a:ext>
            </a:extLst>
          </p:cNvPr>
          <p:cNvSpPr/>
          <p:nvPr/>
        </p:nvSpPr>
        <p:spPr>
          <a:xfrm>
            <a:off x="5388881" y="1737432"/>
            <a:ext cx="1620000" cy="468000"/>
          </a:xfrm>
          <a:prstGeom prst="rec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nchorCtr="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3" dirty="0">
                <a:solidFill>
                  <a:schemeClr val="bg1"/>
                </a:solidFill>
                <a:latin typeface="BIZ UDPゴシック" panose="020B0400000000000000" pitchFamily="50" charset="-128"/>
                <a:ea typeface="BIZ UDPゴシック" panose="020B0400000000000000" pitchFamily="50" charset="-128"/>
              </a:rPr>
              <a:t>温室効果ガス削減</a:t>
            </a:r>
          </a:p>
          <a:p>
            <a:pPr algn="ctr"/>
            <a:r>
              <a:rPr kumimoji="1" lang="ja-JP" altLang="en-US" sz="1403" dirty="0">
                <a:solidFill>
                  <a:schemeClr val="bg1"/>
                </a:solidFill>
                <a:latin typeface="BIZ UDPゴシック" panose="020B0400000000000000" pitchFamily="50" charset="-128"/>
                <a:ea typeface="BIZ UDPゴシック" panose="020B0400000000000000" pitchFamily="50" charset="-128"/>
              </a:rPr>
              <a:t>化学肥料低減</a:t>
            </a:r>
          </a:p>
        </p:txBody>
      </p:sp>
      <p:sp>
        <p:nvSpPr>
          <p:cNvPr id="19" name="テキスト ボックス 18">
            <a:extLst>
              <a:ext uri="{FF2B5EF4-FFF2-40B4-BE49-F238E27FC236}">
                <a16:creationId xmlns:a16="http://schemas.microsoft.com/office/drawing/2014/main" id="{27B2B1D7-1E30-A990-36FA-41C26A4DD1C8}"/>
              </a:ext>
            </a:extLst>
          </p:cNvPr>
          <p:cNvSpPr txBox="1"/>
          <p:nvPr/>
        </p:nvSpPr>
        <p:spPr>
          <a:xfrm>
            <a:off x="714319" y="7224893"/>
            <a:ext cx="2997102" cy="400110"/>
          </a:xfrm>
          <a:prstGeom prst="rect">
            <a:avLst/>
          </a:prstGeom>
          <a:noFill/>
        </p:spPr>
        <p:txBody>
          <a:bodyPr wrap="square" rtlCol="0">
            <a:spAutoFit/>
          </a:bodyPr>
          <a:lstStyle/>
          <a:p>
            <a:pPr algn="just"/>
            <a:r>
              <a:rPr kumimoji="1" lang="ja-JP" altLang="en-US" sz="1000" dirty="0">
                <a:latin typeface="BIZ UDPゴシック" panose="020B0400000000000000" pitchFamily="50" charset="-128"/>
                <a:ea typeface="BIZ UDPゴシック" panose="020B0400000000000000" pitchFamily="50" charset="-128"/>
              </a:rPr>
              <a:t>図</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　圃場試験（つくば市）における </a:t>
            </a:r>
            <a:r>
              <a:rPr kumimoji="1" lang="en-US" altLang="ja-JP" sz="1000" dirty="0">
                <a:latin typeface="BIZ UDPゴシック" panose="020B0400000000000000" pitchFamily="50" charset="-128"/>
                <a:ea typeface="BIZ UDPゴシック" panose="020B0400000000000000" pitchFamily="50" charset="-128"/>
              </a:rPr>
              <a:t>BNI</a:t>
            </a:r>
            <a:r>
              <a:rPr kumimoji="1" lang="ja-JP" altLang="en-US" sz="1000" dirty="0">
                <a:latin typeface="BIZ UDPゴシック" panose="020B0400000000000000" pitchFamily="50" charset="-128"/>
                <a:ea typeface="BIZ UDPゴシック" panose="020B0400000000000000" pitchFamily="50" charset="-128"/>
              </a:rPr>
              <a:t>強化</a:t>
            </a:r>
            <a:r>
              <a:rPr kumimoji="1" lang="en-US" altLang="ja-JP" sz="1000" dirty="0" err="1">
                <a:latin typeface="BIZ UDPゴシック" panose="020B0400000000000000" pitchFamily="50" charset="-128"/>
                <a:ea typeface="BIZ UDPゴシック" panose="020B0400000000000000" pitchFamily="50" charset="-128"/>
              </a:rPr>
              <a:t>Munal</a:t>
            </a:r>
            <a:r>
              <a:rPr kumimoji="1" lang="ja-JP" altLang="en-US" sz="1000" dirty="0">
                <a:latin typeface="BIZ UDPゴシック" panose="020B0400000000000000" pitchFamily="50" charset="-128"/>
                <a:ea typeface="BIZ UDPゴシック" panose="020B0400000000000000" pitchFamily="50" charset="-128"/>
              </a:rPr>
              <a:t>（コムギ）と通常の</a:t>
            </a:r>
            <a:r>
              <a:rPr kumimoji="1" lang="en-US" altLang="ja-JP" sz="1000" dirty="0" err="1">
                <a:latin typeface="BIZ UDPゴシック" panose="020B0400000000000000" pitchFamily="50" charset="-128"/>
                <a:ea typeface="BIZ UDPゴシック" panose="020B0400000000000000" pitchFamily="50" charset="-128"/>
              </a:rPr>
              <a:t>Munal</a:t>
            </a:r>
            <a:r>
              <a:rPr kumimoji="1" lang="ja-JP" altLang="en-US" sz="1000" dirty="0">
                <a:latin typeface="BIZ UDPゴシック" panose="020B0400000000000000" pitchFamily="50" charset="-128"/>
                <a:ea typeface="BIZ UDPゴシック" panose="020B0400000000000000" pitchFamily="50" charset="-128"/>
              </a:rPr>
              <a:t>との生育の違い</a:t>
            </a:r>
          </a:p>
        </p:txBody>
      </p:sp>
    </p:spTree>
    <p:extLst>
      <p:ext uri="{BB962C8B-B14F-4D97-AF65-F5344CB8AC3E}">
        <p14:creationId xmlns:p14="http://schemas.microsoft.com/office/powerpoint/2010/main" val="26186257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6237</TotalTime>
  <Words>1394</Words>
  <Application>Microsoft Office PowerPoint</Application>
  <PresentationFormat>ユーザー設定</PresentationFormat>
  <Paragraphs>145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游ゴシック</vt:lpstr>
      <vt:lpstr>Arial</vt:lpstr>
      <vt:lpstr>Arial Nova</vt:lpstr>
      <vt:lpstr>Calibri</vt:lpstr>
      <vt:lpstr>Calibri Light</vt:lpstr>
      <vt:lpstr>Segoe UI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Sugino</dc:creator>
  <cp:lastModifiedBy>小林 慎太郎</cp:lastModifiedBy>
  <cp:revision>362</cp:revision>
  <cp:lastPrinted>2023-01-06T05:51:53Z</cp:lastPrinted>
  <dcterms:created xsi:type="dcterms:W3CDTF">2021-10-08T00:24:35Z</dcterms:created>
  <dcterms:modified xsi:type="dcterms:W3CDTF">2023-04-27T08:01:51Z</dcterms:modified>
</cp:coreProperties>
</file>